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5640BF" w:rsidRDefault="005640BF" w:rsidP="008747F9">
      <w:r>
        <w:t>Geachte Voorzitter,</w:t>
      </w:r>
    </w:p>
    <w:p w:rsidR="005640BF" w:rsidRPr="006F5428" w:rsidRDefault="005640BF" w:rsidP="008747F9"/>
    <w:p w:rsidR="0094482A" w:rsidRDefault="005640BF" w:rsidP="008747F9">
      <w:r w:rsidRPr="006F5428">
        <w:t>De internetconsultatie over de actualisering van de excretie</w:t>
      </w:r>
      <w:r>
        <w:t>forfaits</w:t>
      </w:r>
      <w:r w:rsidRPr="006F5428">
        <w:t xml:space="preserve"> (hierna</w:t>
      </w:r>
      <w:r w:rsidR="004567AB">
        <w:t>:</w:t>
      </w:r>
      <w:r w:rsidRPr="006F5428">
        <w:t xml:space="preserve"> de wijzigingsregeling) liep tot en met 14 augustus</w:t>
      </w:r>
      <w:r w:rsidR="00D61209">
        <w:t xml:space="preserve"> jl</w:t>
      </w:r>
      <w:r w:rsidRPr="006F5428">
        <w:t xml:space="preserve">. </w:t>
      </w:r>
      <w:r w:rsidR="004567AB">
        <w:t xml:space="preserve">Conform mijn toezegging bij de behandeling van het wetsvoorstel Tijdelijke verhoging van het afromingspercentage bij overdracht fosfaatrechten op 29 mei jl., </w:t>
      </w:r>
      <w:r>
        <w:t>informeer ik uw Kamer</w:t>
      </w:r>
      <w:r w:rsidR="004567AB">
        <w:t xml:space="preserve"> hierbij</w:t>
      </w:r>
      <w:r>
        <w:t xml:space="preserve"> over de </w:t>
      </w:r>
      <w:r w:rsidRPr="006F5428">
        <w:t xml:space="preserve">binnengekomen reacties en </w:t>
      </w:r>
      <w:r>
        <w:t xml:space="preserve">de manier waarop ik deze heb verwerkt in de definitieve wijzigingsregeling voor de actualisering van de forfaitaire excretienormen. </w:t>
      </w:r>
      <w:r w:rsidR="0094482A">
        <w:t xml:space="preserve">Ik heb de wijzigingsregeling </w:t>
      </w:r>
      <w:r w:rsidR="0094482A" w:rsidRPr="003A745D">
        <w:t>op 1</w:t>
      </w:r>
      <w:r w:rsidR="00AF0146" w:rsidRPr="003A745D">
        <w:t>8</w:t>
      </w:r>
      <w:r w:rsidR="0094482A">
        <w:t xml:space="preserve"> september 2019 aan de Europese Commissie toegezonden voor de te doorlopen notificatieprocedure, waarvoor nu een </w:t>
      </w:r>
      <w:proofErr w:type="spellStart"/>
      <w:r w:rsidR="0094482A">
        <w:t>standstill</w:t>
      </w:r>
      <w:proofErr w:type="spellEnd"/>
      <w:r w:rsidR="0094482A">
        <w:t>-periode van 3 maanden geldt.</w:t>
      </w:r>
      <w:r w:rsidR="006D4635">
        <w:t xml:space="preserve"> </w:t>
      </w:r>
    </w:p>
    <w:p w:rsidR="005640BF" w:rsidRPr="006F5428" w:rsidRDefault="005640BF" w:rsidP="008747F9">
      <w:r>
        <w:t>Met</w:t>
      </w:r>
      <w:r w:rsidR="0094482A">
        <w:t xml:space="preserve"> bovengenoemde wijzigingsregeling en</w:t>
      </w:r>
      <w:r>
        <w:t xml:space="preserve"> deze brief geef ik invulling aan de motie Lodders </w:t>
      </w:r>
      <w:r w:rsidR="004567AB">
        <w:t xml:space="preserve">en </w:t>
      </w:r>
      <w:r>
        <w:t>Geurts (Kamerstuk 35 208</w:t>
      </w:r>
      <w:r w:rsidR="004567AB">
        <w:t>,</w:t>
      </w:r>
      <w:r>
        <w:t xml:space="preserve"> nr. 12) en </w:t>
      </w:r>
      <w:r w:rsidR="004567AB">
        <w:t xml:space="preserve">de motie </w:t>
      </w:r>
      <w:r>
        <w:t xml:space="preserve">Dik Faber </w:t>
      </w:r>
      <w:r w:rsidR="004567AB">
        <w:t xml:space="preserve">en </w:t>
      </w:r>
      <w:r w:rsidR="008747F9">
        <w:br/>
      </w:r>
      <w:r>
        <w:t>De Groot (Kamerstuk 35 208</w:t>
      </w:r>
      <w:r w:rsidR="004567AB">
        <w:t>,</w:t>
      </w:r>
      <w:r>
        <w:t xml:space="preserve"> nr. 13). </w:t>
      </w:r>
    </w:p>
    <w:p w:rsidR="005640BF" w:rsidRDefault="005640BF" w:rsidP="008747F9">
      <w:pPr>
        <w:rPr>
          <w:b/>
        </w:rPr>
      </w:pPr>
    </w:p>
    <w:p w:rsidR="005640BF" w:rsidRPr="001238FB" w:rsidRDefault="005640BF" w:rsidP="008747F9">
      <w:pPr>
        <w:rPr>
          <w:b/>
        </w:rPr>
      </w:pPr>
      <w:r w:rsidRPr="001238FB">
        <w:rPr>
          <w:b/>
        </w:rPr>
        <w:t>Advies Commissie Deskundigen Meststoffenwet (CDM)</w:t>
      </w:r>
    </w:p>
    <w:p w:rsidR="004567AB" w:rsidRDefault="005640BF" w:rsidP="008747F9">
      <w:pPr>
        <w:contextualSpacing/>
      </w:pPr>
      <w:r w:rsidRPr="001238FB">
        <w:t>De excretieforfaits geven de gemiddelde mestproductie in kilogrammen stikstof en fosfaat per dier per jaar weer. De excretieforfaits worden gebruikt om te bepalen of een bedrijf voldoende mest op de juiste manier heeft afgevoerd, of een bedrijf voldoende mestopslagcapaciteit heeft en of een bedrijf voldoende fosfaatrechten heeft.</w:t>
      </w:r>
      <w:r w:rsidR="004567AB">
        <w:t xml:space="preserve"> </w:t>
      </w:r>
      <w:r w:rsidRPr="001238FB">
        <w:t xml:space="preserve">In principe worden de excretieforfaits iedere drie jaar geactualiseerd met het doel om ze zo dicht mogelijk te laten aansluiten bij de realiteit. De laatste actualiseringen hebben plaatsgevonden in 2015 (runderen) en 2016 (pluimvee, varkens, overig). Ik heb er vorig jaar voor gekozen de forfaits niet per 1 januari 2019 te actualiseren omdat het risico bestond dat dit zou leiden tot een overschrijding van de productieplafonds. </w:t>
      </w:r>
      <w:r>
        <w:t xml:space="preserve">Wel heb ik de </w:t>
      </w:r>
      <w:r w:rsidR="00BA247E">
        <w:t>Commissie Deskundigen Meststoffenwet (</w:t>
      </w:r>
      <w:r>
        <w:t>CDM</w:t>
      </w:r>
      <w:r w:rsidR="00BA247E">
        <w:t>)</w:t>
      </w:r>
      <w:r>
        <w:t xml:space="preserve"> gevraagd advies uit te brengen over de actualisering van de excretieforfaits. Hierbij</w:t>
      </w:r>
      <w:r w:rsidRPr="001238FB">
        <w:t xml:space="preserve"> is uitgegaan van de daadwerkelijke excretie in de jaren 2015-2017</w:t>
      </w:r>
      <w:r w:rsidRPr="001238FB">
        <w:rPr>
          <w:vertAlign w:val="superscript"/>
        </w:rPr>
        <w:footnoteReference w:id="1"/>
      </w:r>
      <w:r w:rsidRPr="001238FB">
        <w:t xml:space="preserve">. Het advies dat de CDM hierover heeft opgesteld is gebruikt om een wijzigingsregeling op te stellen. </w:t>
      </w:r>
    </w:p>
    <w:p w:rsidR="004567AB" w:rsidRDefault="004567AB" w:rsidP="008747F9">
      <w:pPr>
        <w:contextualSpacing/>
      </w:pPr>
    </w:p>
    <w:p w:rsidR="005640BF" w:rsidRPr="001238FB" w:rsidRDefault="005640BF" w:rsidP="008747F9">
      <w:pPr>
        <w:contextualSpacing/>
      </w:pPr>
      <w:r>
        <w:t>De hoofdlijnen van het advies zijn als volgt:</w:t>
      </w:r>
    </w:p>
    <w:p w:rsidR="005640BF" w:rsidRDefault="005640BF" w:rsidP="008747F9">
      <w:pPr>
        <w:pStyle w:val="Lijstalinea"/>
        <w:numPr>
          <w:ilvl w:val="0"/>
          <w:numId w:val="11"/>
        </w:numPr>
      </w:pPr>
      <w:r w:rsidRPr="001238FB">
        <w:t>Voor de meeste bedrijven zijn de forfaits waar zij mee te maken hebben naar beneden bijgesteld. Dit heeft onder meer te maken met het optimaliseren van het gebruikte rantsoen</w:t>
      </w:r>
      <w:r w:rsidR="004567AB">
        <w:t>;</w:t>
      </w:r>
      <w:r w:rsidRPr="001238FB">
        <w:t xml:space="preserve"> </w:t>
      </w:r>
    </w:p>
    <w:p w:rsidR="005640BF" w:rsidRDefault="005640BF" w:rsidP="008747F9">
      <w:pPr>
        <w:pStyle w:val="Lijstalinea"/>
        <w:numPr>
          <w:ilvl w:val="0"/>
          <w:numId w:val="11"/>
        </w:numPr>
      </w:pPr>
      <w:r>
        <w:lastRenderedPageBreak/>
        <w:t xml:space="preserve">Voor het bepalen van de gasvormige stikstofverliezen </w:t>
      </w:r>
      <w:r w:rsidRPr="001238FB">
        <w:t xml:space="preserve">is gebruikgemaakt van een nieuwe, meer nauwkeurige methode. Hiervoor </w:t>
      </w:r>
      <w:r>
        <w:t>is</w:t>
      </w:r>
      <w:r w:rsidRPr="001238FB">
        <w:t xml:space="preserve"> een groot aantal mestmonsters geanalyseerd en vergeleken met de berekende bruto stikstofexcretie. Dit heeft ertoe geleid dat de netto stikstofexcretie in veel gevallen een stuk lager uitvalt dan voorheen. Dit betekent in de praktijk voor veel boeren dat ze de geproduceerde mest gemakkelijker op hun eigen land kwijt kunnen en er minder snel sprake is van een “</w:t>
      </w:r>
      <w:proofErr w:type="spellStart"/>
      <w:r w:rsidRPr="001238FB">
        <w:t>stikstofgat</w:t>
      </w:r>
      <w:proofErr w:type="spellEnd"/>
      <w:r w:rsidRPr="001238FB">
        <w:t>”</w:t>
      </w:r>
      <w:r w:rsidR="004567AB">
        <w:t>;</w:t>
      </w:r>
    </w:p>
    <w:p w:rsidR="005640BF" w:rsidRDefault="005640BF" w:rsidP="008747F9">
      <w:pPr>
        <w:pStyle w:val="Lijstalinea"/>
        <w:numPr>
          <w:ilvl w:val="0"/>
          <w:numId w:val="11"/>
        </w:numPr>
      </w:pPr>
      <w:r>
        <w:t xml:space="preserve">Geadviseerd wordt extra productieklassen toe te voegen voor melkvee, conform </w:t>
      </w:r>
      <w:r w:rsidRPr="001238FB">
        <w:t>de motie Dik</w:t>
      </w:r>
      <w:r w:rsidR="007476E6">
        <w:t>-</w:t>
      </w:r>
      <w:r w:rsidRPr="001238FB">
        <w:t>Faber en De Groot (Kamerstuk 35 208</w:t>
      </w:r>
      <w:r w:rsidR="00BA247E">
        <w:t>,</w:t>
      </w:r>
      <w:r w:rsidRPr="001238FB">
        <w:t xml:space="preserve"> nr. 13)</w:t>
      </w:r>
      <w:r w:rsidR="004567AB">
        <w:t>;</w:t>
      </w:r>
      <w:r>
        <w:t xml:space="preserve"> </w:t>
      </w:r>
    </w:p>
    <w:p w:rsidR="005640BF" w:rsidRPr="004D344A" w:rsidRDefault="005640BF" w:rsidP="008747F9">
      <w:pPr>
        <w:pStyle w:val="Lijstalinea"/>
        <w:numPr>
          <w:ilvl w:val="0"/>
          <w:numId w:val="11"/>
        </w:numPr>
        <w:rPr>
          <w:b/>
        </w:rPr>
      </w:pPr>
      <w:r>
        <w:t>Voor de</w:t>
      </w:r>
      <w:r w:rsidRPr="001238FB">
        <w:t xml:space="preserve"> </w:t>
      </w:r>
      <w:proofErr w:type="spellStart"/>
      <w:r w:rsidRPr="001238FB">
        <w:t>zelfzuivelaarsregeling</w:t>
      </w:r>
      <w:proofErr w:type="spellEnd"/>
      <w:r w:rsidRPr="001238FB">
        <w:t xml:space="preserve"> </w:t>
      </w:r>
      <w:r>
        <w:t>is de actuele gemiddelde melkproductie en het actuele gemiddelde ureumgehalte berekend</w:t>
      </w:r>
      <w:r w:rsidR="00BA247E">
        <w:t>.</w:t>
      </w:r>
      <w:r>
        <w:t xml:space="preserve"> </w:t>
      </w:r>
    </w:p>
    <w:p w:rsidR="004D344A" w:rsidRPr="004D344A" w:rsidRDefault="004D344A" w:rsidP="008747F9">
      <w:bookmarkStart w:id="0" w:name="_Hlk20149941"/>
      <w:r w:rsidRPr="004D344A">
        <w:t>Tot slot word</w:t>
      </w:r>
      <w:r w:rsidR="000E3B65">
        <w:t>t</w:t>
      </w:r>
      <w:r w:rsidRPr="004D344A">
        <w:t xml:space="preserve"> </w:t>
      </w:r>
      <w:r w:rsidR="000E3B65">
        <w:t xml:space="preserve">in het advies en de wijzigingsregeling uitgegaan van een aantal aangepaste/nieuwe </w:t>
      </w:r>
      <w:r w:rsidRPr="004D344A">
        <w:t>diercategorieën</w:t>
      </w:r>
      <w:r w:rsidR="000E3B65">
        <w:t>,</w:t>
      </w:r>
      <w:r w:rsidR="00B173DE">
        <w:t xml:space="preserve"> </w:t>
      </w:r>
      <w:r w:rsidRPr="004D344A">
        <w:t>met het doel om de</w:t>
      </w:r>
      <w:r w:rsidR="00B173DE">
        <w:t xml:space="preserve"> bijbehorende</w:t>
      </w:r>
      <w:r w:rsidRPr="004D344A">
        <w:t xml:space="preserve"> forfaits beter aan te laten sluiten bij de praktijk.</w:t>
      </w:r>
      <w:bookmarkEnd w:id="0"/>
      <w:r w:rsidRPr="004D344A">
        <w:t xml:space="preserve"> Ook wordt voor bepaalde categorieën de omschrijving aangepast met het doel deze te verduidelijken.  </w:t>
      </w:r>
    </w:p>
    <w:p w:rsidR="005640BF" w:rsidRPr="001238FB" w:rsidRDefault="005640BF" w:rsidP="008747F9">
      <w:pPr>
        <w:rPr>
          <w:b/>
        </w:rPr>
      </w:pPr>
    </w:p>
    <w:p w:rsidR="005640BF" w:rsidRPr="001238FB" w:rsidRDefault="005640BF" w:rsidP="008747F9">
      <w:pPr>
        <w:rPr>
          <w:b/>
        </w:rPr>
      </w:pPr>
      <w:r w:rsidRPr="001238FB">
        <w:rPr>
          <w:b/>
        </w:rPr>
        <w:t>Uitkomsten consultatie</w:t>
      </w:r>
    </w:p>
    <w:p w:rsidR="005640BF" w:rsidRDefault="005640BF" w:rsidP="008747F9">
      <w:r w:rsidRPr="001238FB">
        <w:t xml:space="preserve">Er zijn 416 reacties </w:t>
      </w:r>
      <w:r>
        <w:t xml:space="preserve">op de internetconsultatie </w:t>
      </w:r>
      <w:r w:rsidRPr="001238FB">
        <w:t xml:space="preserve">binnengekomen. De reacties richten zich op een beperkt deel van de </w:t>
      </w:r>
      <w:r>
        <w:t>totale veehouderij</w:t>
      </w:r>
      <w:r w:rsidRPr="001238FB">
        <w:t>. Het</w:t>
      </w:r>
      <w:r>
        <w:t xml:space="preserve"> gaat hier vooral om de</w:t>
      </w:r>
      <w:r w:rsidRPr="001238FB">
        <w:t xml:space="preserve"> vleesvee</w:t>
      </w:r>
      <w:r>
        <w:t>houderij</w:t>
      </w:r>
      <w:r w:rsidRPr="001238FB">
        <w:t xml:space="preserve">, biologisch gehouden dieren en een </w:t>
      </w:r>
      <w:r>
        <w:t>twee</w:t>
      </w:r>
      <w:r w:rsidRPr="001238FB">
        <w:t>tal specifieke groepen melkveehouders, te weten bedrijven</w:t>
      </w:r>
      <w:r>
        <w:t xml:space="preserve"> met hoogproductieve koeien</w:t>
      </w:r>
      <w:r w:rsidRPr="001238FB">
        <w:t xml:space="preserve"> en zelfzuivelaars. Voor deze groepen </w:t>
      </w:r>
      <w:r>
        <w:t>zou actualisering</w:t>
      </w:r>
      <w:r w:rsidRPr="001238FB">
        <w:t xml:space="preserve"> </w:t>
      </w:r>
      <w:r>
        <w:t xml:space="preserve">van de </w:t>
      </w:r>
      <w:r w:rsidRPr="001238FB">
        <w:t>excretie</w:t>
      </w:r>
      <w:r>
        <w:t>forfaits,</w:t>
      </w:r>
      <w:r w:rsidRPr="001238FB">
        <w:t xml:space="preserve"> </w:t>
      </w:r>
      <w:r>
        <w:t xml:space="preserve">in tegenstelling tot voor de meeste andere bedrijven, leiden tot een </w:t>
      </w:r>
      <w:r w:rsidRPr="001238FB">
        <w:t>hoger</w:t>
      </w:r>
      <w:r>
        <w:t>e forfaitaire excretie.</w:t>
      </w:r>
      <w:r w:rsidRPr="001238FB">
        <w:t xml:space="preserve"> </w:t>
      </w:r>
      <w:r>
        <w:t>Ten</w:t>
      </w:r>
      <w:r w:rsidR="004567AB">
        <w:t xml:space="preserve"> </w:t>
      </w:r>
      <w:r>
        <w:t>slotte gingen veel reacties over het voornemen om melkkoeien tot 12 maanden nadat voor het laatst is gekalfd in categorie 100 te laten vallen. Hieronder ga ik nader in op deze onderwerpen.</w:t>
      </w:r>
    </w:p>
    <w:p w:rsidR="005640BF" w:rsidRPr="001238FB" w:rsidRDefault="005640BF" w:rsidP="008747F9"/>
    <w:p w:rsidR="005640BF" w:rsidRPr="001238FB" w:rsidRDefault="005640BF" w:rsidP="008747F9">
      <w:pPr>
        <w:rPr>
          <w:u w:val="single"/>
        </w:rPr>
      </w:pPr>
      <w:r w:rsidRPr="001238FB">
        <w:rPr>
          <w:u w:val="single"/>
        </w:rPr>
        <w:t>1. Vleesvee</w:t>
      </w:r>
    </w:p>
    <w:p w:rsidR="005640BF" w:rsidRPr="001238FB" w:rsidRDefault="005640BF" w:rsidP="008747F9">
      <w:pPr>
        <w:contextualSpacing/>
      </w:pPr>
      <w:r w:rsidRPr="001238FB">
        <w:t xml:space="preserve">In de </w:t>
      </w:r>
      <w:proofErr w:type="spellStart"/>
      <w:r w:rsidRPr="001238FB">
        <w:t>rosékalverhouderij</w:t>
      </w:r>
      <w:proofErr w:type="spellEnd"/>
      <w:r w:rsidRPr="001238FB">
        <w:t xml:space="preserve"> (categorieën 115, 116 en 117) </w:t>
      </w:r>
      <w:r w:rsidR="00DC1F30">
        <w:t>heeft</w:t>
      </w:r>
      <w:r w:rsidR="00DC1F30" w:rsidRPr="001238FB">
        <w:t xml:space="preserve"> </w:t>
      </w:r>
      <w:r w:rsidRPr="001238FB">
        <w:t xml:space="preserve">zich afgelopen jaren een aantal wijzigingen voorgedaan. Zo is het aandeel krachtvoer in het rantsoen van jongrosé toegenomen en is bij </w:t>
      </w:r>
      <w:proofErr w:type="spellStart"/>
      <w:r w:rsidRPr="001238FB">
        <w:t>oudrosé</w:t>
      </w:r>
      <w:proofErr w:type="spellEnd"/>
      <w:r w:rsidRPr="001238FB">
        <w:t xml:space="preserve"> het aflevergewicht hoger geworden. Dit leidt </w:t>
      </w:r>
      <w:r w:rsidR="004567AB">
        <w:t xml:space="preserve">bij de categorieën 116 en 117 </w:t>
      </w:r>
      <w:r w:rsidRPr="001238FB">
        <w:t xml:space="preserve">tot een hogere forfaitaire excretie.  </w:t>
      </w:r>
    </w:p>
    <w:p w:rsidR="005640BF" w:rsidRPr="001238FB" w:rsidRDefault="005640BF" w:rsidP="008747F9">
      <w:pPr>
        <w:ind w:left="360"/>
        <w:contextualSpacing/>
      </w:pPr>
    </w:p>
    <w:tbl>
      <w:tblPr>
        <w:tblStyle w:val="Tabelraster"/>
        <w:tblW w:w="0" w:type="auto"/>
        <w:tblInd w:w="-5" w:type="dxa"/>
        <w:tblLook w:val="04A0" w:firstRow="1" w:lastRow="0" w:firstColumn="1" w:lastColumn="0" w:noHBand="0" w:noVBand="1"/>
      </w:tblPr>
      <w:tblGrid>
        <w:gridCol w:w="1101"/>
        <w:gridCol w:w="1151"/>
        <w:gridCol w:w="1151"/>
        <w:gridCol w:w="1101"/>
        <w:gridCol w:w="1147"/>
        <w:gridCol w:w="1148"/>
      </w:tblGrid>
      <w:tr w:rsidR="005640BF" w:rsidRPr="001238FB" w:rsidTr="00596986">
        <w:tc>
          <w:tcPr>
            <w:tcW w:w="1101" w:type="dxa"/>
          </w:tcPr>
          <w:p w:rsidR="005640BF" w:rsidRPr="001238FB" w:rsidRDefault="005640BF" w:rsidP="008747F9">
            <w:pPr>
              <w:contextualSpacing/>
            </w:pPr>
          </w:p>
        </w:tc>
        <w:tc>
          <w:tcPr>
            <w:tcW w:w="1151" w:type="dxa"/>
          </w:tcPr>
          <w:p w:rsidR="005640BF" w:rsidRPr="001238FB" w:rsidRDefault="005640BF" w:rsidP="008747F9">
            <w:pPr>
              <w:contextualSpacing/>
            </w:pPr>
            <w:r w:rsidRPr="001238FB">
              <w:t>Huidig forfait N</w:t>
            </w:r>
          </w:p>
        </w:tc>
        <w:tc>
          <w:tcPr>
            <w:tcW w:w="1151" w:type="dxa"/>
          </w:tcPr>
          <w:p w:rsidR="005640BF" w:rsidRPr="001238FB" w:rsidRDefault="005640BF" w:rsidP="008747F9">
            <w:pPr>
              <w:contextualSpacing/>
            </w:pPr>
            <w:r w:rsidRPr="001238FB">
              <w:t>Huidig forfait P</w:t>
            </w:r>
          </w:p>
        </w:tc>
        <w:tc>
          <w:tcPr>
            <w:tcW w:w="1101" w:type="dxa"/>
          </w:tcPr>
          <w:p w:rsidR="005640BF" w:rsidRPr="001238FB" w:rsidRDefault="005640BF" w:rsidP="008747F9">
            <w:pPr>
              <w:contextualSpacing/>
            </w:pPr>
          </w:p>
        </w:tc>
        <w:tc>
          <w:tcPr>
            <w:tcW w:w="1147" w:type="dxa"/>
          </w:tcPr>
          <w:p w:rsidR="005640BF" w:rsidRPr="001238FB" w:rsidRDefault="005640BF" w:rsidP="008747F9">
            <w:pPr>
              <w:contextualSpacing/>
            </w:pPr>
            <w:r w:rsidRPr="001238FB">
              <w:t>Nieuw forfait N</w:t>
            </w:r>
          </w:p>
        </w:tc>
        <w:tc>
          <w:tcPr>
            <w:tcW w:w="1148" w:type="dxa"/>
          </w:tcPr>
          <w:p w:rsidR="005640BF" w:rsidRPr="001238FB" w:rsidRDefault="005640BF" w:rsidP="008747F9">
            <w:pPr>
              <w:contextualSpacing/>
            </w:pPr>
            <w:r w:rsidRPr="001238FB">
              <w:t>Nieuw forfait P</w:t>
            </w:r>
          </w:p>
        </w:tc>
      </w:tr>
      <w:tr w:rsidR="005640BF" w:rsidRPr="001238FB" w:rsidTr="00596986">
        <w:tc>
          <w:tcPr>
            <w:tcW w:w="1101" w:type="dxa"/>
          </w:tcPr>
          <w:p w:rsidR="005640BF" w:rsidRPr="001238FB" w:rsidRDefault="005640BF" w:rsidP="008747F9">
            <w:pPr>
              <w:contextualSpacing/>
            </w:pPr>
            <w:r w:rsidRPr="001238FB">
              <w:t>115</w:t>
            </w:r>
          </w:p>
        </w:tc>
        <w:tc>
          <w:tcPr>
            <w:tcW w:w="1151" w:type="dxa"/>
          </w:tcPr>
          <w:p w:rsidR="005640BF" w:rsidRPr="001238FB" w:rsidRDefault="005640BF" w:rsidP="008747F9">
            <w:pPr>
              <w:contextualSpacing/>
            </w:pPr>
            <w:r w:rsidRPr="001238FB">
              <w:t>10,5</w:t>
            </w:r>
          </w:p>
        </w:tc>
        <w:tc>
          <w:tcPr>
            <w:tcW w:w="1151" w:type="dxa"/>
          </w:tcPr>
          <w:p w:rsidR="005640BF" w:rsidRPr="001238FB" w:rsidRDefault="005640BF" w:rsidP="008747F9">
            <w:pPr>
              <w:contextualSpacing/>
            </w:pPr>
            <w:r w:rsidRPr="001238FB">
              <w:t>3,4</w:t>
            </w:r>
          </w:p>
        </w:tc>
        <w:tc>
          <w:tcPr>
            <w:tcW w:w="1101" w:type="dxa"/>
          </w:tcPr>
          <w:p w:rsidR="005640BF" w:rsidRPr="001238FB" w:rsidRDefault="005640BF" w:rsidP="008747F9">
            <w:pPr>
              <w:contextualSpacing/>
            </w:pPr>
            <w:r w:rsidRPr="001238FB">
              <w:t>115</w:t>
            </w:r>
          </w:p>
        </w:tc>
        <w:tc>
          <w:tcPr>
            <w:tcW w:w="1147" w:type="dxa"/>
          </w:tcPr>
          <w:p w:rsidR="005640BF" w:rsidRPr="001238FB" w:rsidRDefault="005640BF" w:rsidP="008747F9">
            <w:pPr>
              <w:contextualSpacing/>
            </w:pPr>
            <w:r w:rsidRPr="001238FB">
              <w:t>10,0</w:t>
            </w:r>
          </w:p>
        </w:tc>
        <w:tc>
          <w:tcPr>
            <w:tcW w:w="1148" w:type="dxa"/>
          </w:tcPr>
          <w:p w:rsidR="005640BF" w:rsidRPr="001238FB" w:rsidRDefault="005640BF" w:rsidP="008747F9">
            <w:pPr>
              <w:contextualSpacing/>
            </w:pPr>
            <w:r w:rsidRPr="001238FB">
              <w:t>3,2</w:t>
            </w:r>
          </w:p>
        </w:tc>
      </w:tr>
      <w:tr w:rsidR="005640BF" w:rsidRPr="001238FB" w:rsidTr="00596986">
        <w:tc>
          <w:tcPr>
            <w:tcW w:w="1101" w:type="dxa"/>
          </w:tcPr>
          <w:p w:rsidR="005640BF" w:rsidRPr="001238FB" w:rsidRDefault="005640BF" w:rsidP="008747F9">
            <w:pPr>
              <w:contextualSpacing/>
            </w:pPr>
            <w:r w:rsidRPr="001238FB">
              <w:t>116</w:t>
            </w:r>
          </w:p>
        </w:tc>
        <w:tc>
          <w:tcPr>
            <w:tcW w:w="1151" w:type="dxa"/>
          </w:tcPr>
          <w:p w:rsidR="005640BF" w:rsidRPr="001238FB" w:rsidRDefault="005640BF" w:rsidP="008747F9">
            <w:pPr>
              <w:contextualSpacing/>
            </w:pPr>
            <w:r w:rsidRPr="001238FB">
              <w:t>26,3</w:t>
            </w:r>
          </w:p>
        </w:tc>
        <w:tc>
          <w:tcPr>
            <w:tcW w:w="1151" w:type="dxa"/>
          </w:tcPr>
          <w:p w:rsidR="005640BF" w:rsidRPr="001238FB" w:rsidRDefault="005640BF" w:rsidP="008747F9">
            <w:pPr>
              <w:contextualSpacing/>
            </w:pPr>
            <w:r w:rsidRPr="001238FB">
              <w:t>9,4</w:t>
            </w:r>
          </w:p>
        </w:tc>
        <w:tc>
          <w:tcPr>
            <w:tcW w:w="1101" w:type="dxa"/>
          </w:tcPr>
          <w:p w:rsidR="005640BF" w:rsidRPr="001238FB" w:rsidRDefault="005640BF" w:rsidP="008747F9">
            <w:pPr>
              <w:contextualSpacing/>
            </w:pPr>
            <w:r w:rsidRPr="001238FB">
              <w:t>116</w:t>
            </w:r>
          </w:p>
        </w:tc>
        <w:tc>
          <w:tcPr>
            <w:tcW w:w="1147" w:type="dxa"/>
          </w:tcPr>
          <w:p w:rsidR="005640BF" w:rsidRPr="001238FB" w:rsidRDefault="005640BF" w:rsidP="008747F9">
            <w:pPr>
              <w:contextualSpacing/>
            </w:pPr>
            <w:r w:rsidRPr="001238FB">
              <w:t>27,5</w:t>
            </w:r>
          </w:p>
        </w:tc>
        <w:tc>
          <w:tcPr>
            <w:tcW w:w="1148" w:type="dxa"/>
          </w:tcPr>
          <w:p w:rsidR="005640BF" w:rsidRPr="001238FB" w:rsidRDefault="005640BF" w:rsidP="008747F9">
            <w:pPr>
              <w:contextualSpacing/>
            </w:pPr>
            <w:r w:rsidRPr="001238FB">
              <w:t>12,4</w:t>
            </w:r>
          </w:p>
        </w:tc>
      </w:tr>
      <w:tr w:rsidR="005640BF" w:rsidRPr="001238FB" w:rsidTr="00596986">
        <w:tc>
          <w:tcPr>
            <w:tcW w:w="1101" w:type="dxa"/>
          </w:tcPr>
          <w:p w:rsidR="005640BF" w:rsidRPr="001238FB" w:rsidRDefault="005640BF" w:rsidP="008747F9">
            <w:pPr>
              <w:contextualSpacing/>
            </w:pPr>
            <w:r w:rsidRPr="001238FB">
              <w:t>117</w:t>
            </w:r>
          </w:p>
        </w:tc>
        <w:tc>
          <w:tcPr>
            <w:tcW w:w="1151" w:type="dxa"/>
          </w:tcPr>
          <w:p w:rsidR="005640BF" w:rsidRPr="001238FB" w:rsidRDefault="005640BF" w:rsidP="008747F9">
            <w:pPr>
              <w:contextualSpacing/>
            </w:pPr>
            <w:r w:rsidRPr="001238FB">
              <w:t>21,5</w:t>
            </w:r>
          </w:p>
        </w:tc>
        <w:tc>
          <w:tcPr>
            <w:tcW w:w="1151" w:type="dxa"/>
          </w:tcPr>
          <w:p w:rsidR="005640BF" w:rsidRPr="001238FB" w:rsidRDefault="005640BF" w:rsidP="008747F9">
            <w:pPr>
              <w:contextualSpacing/>
            </w:pPr>
            <w:r w:rsidRPr="001238FB">
              <w:t>7,6</w:t>
            </w:r>
          </w:p>
        </w:tc>
        <w:tc>
          <w:tcPr>
            <w:tcW w:w="1101" w:type="dxa"/>
          </w:tcPr>
          <w:p w:rsidR="005640BF" w:rsidRPr="001238FB" w:rsidRDefault="005640BF" w:rsidP="008747F9">
            <w:pPr>
              <w:contextualSpacing/>
            </w:pPr>
            <w:r w:rsidRPr="001238FB">
              <w:t>117</w:t>
            </w:r>
          </w:p>
        </w:tc>
        <w:tc>
          <w:tcPr>
            <w:tcW w:w="1147" w:type="dxa"/>
          </w:tcPr>
          <w:p w:rsidR="005640BF" w:rsidRPr="001238FB" w:rsidRDefault="005640BF" w:rsidP="008747F9">
            <w:pPr>
              <w:contextualSpacing/>
            </w:pPr>
            <w:r w:rsidRPr="001238FB">
              <w:t>22,0</w:t>
            </w:r>
          </w:p>
        </w:tc>
        <w:tc>
          <w:tcPr>
            <w:tcW w:w="1148" w:type="dxa"/>
          </w:tcPr>
          <w:p w:rsidR="005640BF" w:rsidRPr="001238FB" w:rsidRDefault="005640BF" w:rsidP="008747F9">
            <w:pPr>
              <w:contextualSpacing/>
            </w:pPr>
            <w:r w:rsidRPr="001238FB">
              <w:t>9,5</w:t>
            </w:r>
          </w:p>
        </w:tc>
      </w:tr>
    </w:tbl>
    <w:p w:rsidR="005640BF" w:rsidRPr="001238FB" w:rsidRDefault="005640BF" w:rsidP="008747F9"/>
    <w:p w:rsidR="005640BF" w:rsidRPr="001238FB" w:rsidRDefault="005640BF" w:rsidP="008747F9">
      <w:pPr>
        <w:contextualSpacing/>
      </w:pPr>
      <w:r w:rsidRPr="001238FB">
        <w:t>In de roodvleesveehouderij (categorieën 121 en 122) is er sprake van grote veranderingen. Er heeft een verschuiving plaatsgevonden naar een ander type vleesrunderen (zogenaamde ‘</w:t>
      </w:r>
      <w:proofErr w:type="spellStart"/>
      <w:r w:rsidRPr="001238FB">
        <w:t>broutards</w:t>
      </w:r>
      <w:proofErr w:type="spellEnd"/>
      <w:r w:rsidRPr="001238FB">
        <w:t>’), die op een latere leeftijd worden geslacht. Om bij deze praktijk aan te sluiten</w:t>
      </w:r>
      <w:r w:rsidR="004567AB">
        <w:t>, was in de ontwerpwijzigingsregeling die ter consultatie voorlag opgenomen dat</w:t>
      </w:r>
      <w:r w:rsidRPr="001238FB">
        <w:t xml:space="preserve"> </w:t>
      </w:r>
      <w:r>
        <w:t>de</w:t>
      </w:r>
      <w:r w:rsidRPr="001238FB">
        <w:t xml:space="preserve"> oude categorie 122 (die liep van</w:t>
      </w:r>
      <w:r>
        <w:t xml:space="preserve"> de leeftijd van</w:t>
      </w:r>
      <w:r w:rsidRPr="001238FB">
        <w:t xml:space="preserve"> 3 maanden tot</w:t>
      </w:r>
      <w:r>
        <w:t xml:space="preserve"> aan</w:t>
      </w:r>
      <w:r w:rsidRPr="001238FB">
        <w:t xml:space="preserve"> de slacht) </w:t>
      </w:r>
      <w:r w:rsidR="004567AB">
        <w:t xml:space="preserve">wordt </w:t>
      </w:r>
      <w:r w:rsidRPr="001238FB">
        <w:t xml:space="preserve">vervangen door twee nieuwe categorieën: 121 </w:t>
      </w:r>
      <w:r>
        <w:t>(</w:t>
      </w:r>
      <w:r w:rsidRPr="001238FB">
        <w:t>tot twaalf maanden</w:t>
      </w:r>
      <w:r>
        <w:t>)</w:t>
      </w:r>
      <w:r w:rsidRPr="001238FB">
        <w:t xml:space="preserve"> en 122 </w:t>
      </w:r>
      <w:r>
        <w:t>(</w:t>
      </w:r>
      <w:r w:rsidRPr="001238FB">
        <w:t>van</w:t>
      </w:r>
      <w:r>
        <w:t xml:space="preserve"> de leeftijd van</w:t>
      </w:r>
      <w:r w:rsidRPr="001238FB">
        <w:t xml:space="preserve"> 12 maanden tot </w:t>
      </w:r>
      <w:r>
        <w:t xml:space="preserve">aan </w:t>
      </w:r>
      <w:r w:rsidRPr="001238FB">
        <w:t>de slacht</w:t>
      </w:r>
      <w:r>
        <w:t>)</w:t>
      </w:r>
      <w:r w:rsidRPr="001238FB">
        <w:t xml:space="preserve">. </w:t>
      </w:r>
    </w:p>
    <w:p w:rsidR="005640BF" w:rsidRPr="001238FB" w:rsidRDefault="005640BF" w:rsidP="008747F9"/>
    <w:tbl>
      <w:tblPr>
        <w:tblStyle w:val="Tabelraster"/>
        <w:tblW w:w="7072" w:type="dxa"/>
        <w:tblInd w:w="-5" w:type="dxa"/>
        <w:tblLook w:val="04A0" w:firstRow="1" w:lastRow="0" w:firstColumn="1" w:lastColumn="0" w:noHBand="0" w:noVBand="1"/>
      </w:tblPr>
      <w:tblGrid>
        <w:gridCol w:w="1707"/>
        <w:gridCol w:w="875"/>
        <w:gridCol w:w="876"/>
        <w:gridCol w:w="1629"/>
        <w:gridCol w:w="992"/>
        <w:gridCol w:w="993"/>
      </w:tblGrid>
      <w:tr w:rsidR="005640BF" w:rsidRPr="001238FB" w:rsidTr="00596986">
        <w:tc>
          <w:tcPr>
            <w:tcW w:w="1707" w:type="dxa"/>
          </w:tcPr>
          <w:p w:rsidR="005640BF" w:rsidRPr="001238FB" w:rsidRDefault="005640BF" w:rsidP="008747F9">
            <w:pPr>
              <w:contextualSpacing/>
            </w:pPr>
            <w:r w:rsidRPr="001238FB">
              <w:lastRenderedPageBreak/>
              <w:t>Huidige categorie</w:t>
            </w:r>
          </w:p>
        </w:tc>
        <w:tc>
          <w:tcPr>
            <w:tcW w:w="875" w:type="dxa"/>
          </w:tcPr>
          <w:p w:rsidR="005640BF" w:rsidRPr="001238FB" w:rsidRDefault="005640BF" w:rsidP="008747F9">
            <w:pPr>
              <w:contextualSpacing/>
            </w:pPr>
            <w:r w:rsidRPr="001238FB">
              <w:t>Huidig forfait N</w:t>
            </w:r>
          </w:p>
        </w:tc>
        <w:tc>
          <w:tcPr>
            <w:tcW w:w="876" w:type="dxa"/>
          </w:tcPr>
          <w:p w:rsidR="005640BF" w:rsidRPr="001238FB" w:rsidRDefault="005640BF" w:rsidP="008747F9">
            <w:pPr>
              <w:contextualSpacing/>
            </w:pPr>
            <w:r w:rsidRPr="001238FB">
              <w:t>Huidig forfait P</w:t>
            </w:r>
          </w:p>
        </w:tc>
        <w:tc>
          <w:tcPr>
            <w:tcW w:w="1629" w:type="dxa"/>
          </w:tcPr>
          <w:p w:rsidR="005640BF" w:rsidRPr="001238FB" w:rsidRDefault="005640BF" w:rsidP="008747F9">
            <w:pPr>
              <w:contextualSpacing/>
            </w:pPr>
            <w:r w:rsidRPr="001238FB">
              <w:t>Nieuwe categorie</w:t>
            </w:r>
          </w:p>
        </w:tc>
        <w:tc>
          <w:tcPr>
            <w:tcW w:w="992" w:type="dxa"/>
          </w:tcPr>
          <w:p w:rsidR="005640BF" w:rsidRPr="001238FB" w:rsidRDefault="005640BF" w:rsidP="008747F9">
            <w:pPr>
              <w:contextualSpacing/>
            </w:pPr>
            <w:r w:rsidRPr="001238FB">
              <w:t>Nieuw forfait N</w:t>
            </w:r>
          </w:p>
        </w:tc>
        <w:tc>
          <w:tcPr>
            <w:tcW w:w="993" w:type="dxa"/>
          </w:tcPr>
          <w:p w:rsidR="005640BF" w:rsidRPr="001238FB" w:rsidRDefault="005640BF" w:rsidP="008747F9">
            <w:pPr>
              <w:contextualSpacing/>
            </w:pPr>
            <w:r w:rsidRPr="001238FB">
              <w:t>Nieuw forfait P</w:t>
            </w:r>
          </w:p>
        </w:tc>
      </w:tr>
      <w:tr w:rsidR="005640BF" w:rsidRPr="001238FB" w:rsidTr="00596986">
        <w:tc>
          <w:tcPr>
            <w:tcW w:w="1707" w:type="dxa"/>
            <w:vMerge w:val="restart"/>
          </w:tcPr>
          <w:p w:rsidR="005640BF" w:rsidRPr="001238FB" w:rsidRDefault="005640BF" w:rsidP="008747F9">
            <w:pPr>
              <w:contextualSpacing/>
            </w:pPr>
            <w:r w:rsidRPr="001238FB">
              <w:t xml:space="preserve">122: </w:t>
            </w:r>
          </w:p>
          <w:p w:rsidR="005640BF" w:rsidRPr="001238FB" w:rsidRDefault="005640BF" w:rsidP="008747F9">
            <w:pPr>
              <w:contextualSpacing/>
            </w:pPr>
            <w:r w:rsidRPr="001238FB">
              <w:t>Roodvleesvee van 3 maanden tot slacht</w:t>
            </w:r>
          </w:p>
        </w:tc>
        <w:tc>
          <w:tcPr>
            <w:tcW w:w="875" w:type="dxa"/>
            <w:vMerge w:val="restart"/>
          </w:tcPr>
          <w:p w:rsidR="005640BF" w:rsidRPr="001238FB" w:rsidRDefault="005640BF" w:rsidP="008747F9">
            <w:pPr>
              <w:contextualSpacing/>
            </w:pPr>
            <w:r w:rsidRPr="001238FB">
              <w:t>28,2</w:t>
            </w:r>
          </w:p>
        </w:tc>
        <w:tc>
          <w:tcPr>
            <w:tcW w:w="876" w:type="dxa"/>
            <w:vMerge w:val="restart"/>
          </w:tcPr>
          <w:p w:rsidR="005640BF" w:rsidRPr="001238FB" w:rsidRDefault="005640BF" w:rsidP="008747F9">
            <w:pPr>
              <w:contextualSpacing/>
            </w:pPr>
            <w:r w:rsidRPr="001238FB">
              <w:t>9,7</w:t>
            </w:r>
          </w:p>
        </w:tc>
        <w:tc>
          <w:tcPr>
            <w:tcW w:w="1629" w:type="dxa"/>
          </w:tcPr>
          <w:p w:rsidR="005640BF" w:rsidRPr="001238FB" w:rsidRDefault="005640BF" w:rsidP="008747F9">
            <w:pPr>
              <w:contextualSpacing/>
            </w:pPr>
            <w:r w:rsidRPr="001238FB">
              <w:t>121:</w:t>
            </w:r>
          </w:p>
          <w:p w:rsidR="005640BF" w:rsidRPr="001238FB" w:rsidRDefault="005640BF" w:rsidP="008747F9">
            <w:pPr>
              <w:contextualSpacing/>
            </w:pPr>
            <w:r w:rsidRPr="001238FB">
              <w:t>Roodvleesvee tot 12 maanden</w:t>
            </w:r>
          </w:p>
        </w:tc>
        <w:tc>
          <w:tcPr>
            <w:tcW w:w="992" w:type="dxa"/>
          </w:tcPr>
          <w:p w:rsidR="005640BF" w:rsidRPr="001238FB" w:rsidRDefault="005640BF" w:rsidP="008747F9">
            <w:pPr>
              <w:contextualSpacing/>
            </w:pPr>
            <w:r w:rsidRPr="001238FB">
              <w:t>26,8</w:t>
            </w:r>
          </w:p>
        </w:tc>
        <w:tc>
          <w:tcPr>
            <w:tcW w:w="993" w:type="dxa"/>
          </w:tcPr>
          <w:p w:rsidR="005640BF" w:rsidRPr="001238FB" w:rsidRDefault="005640BF" w:rsidP="008747F9">
            <w:pPr>
              <w:contextualSpacing/>
            </w:pPr>
            <w:r w:rsidRPr="001238FB">
              <w:t>9,1</w:t>
            </w:r>
          </w:p>
        </w:tc>
      </w:tr>
      <w:tr w:rsidR="005640BF" w:rsidRPr="001238FB" w:rsidTr="00596986">
        <w:tc>
          <w:tcPr>
            <w:tcW w:w="1707" w:type="dxa"/>
            <w:vMerge/>
          </w:tcPr>
          <w:p w:rsidR="005640BF" w:rsidRPr="001238FB" w:rsidRDefault="005640BF" w:rsidP="008747F9">
            <w:pPr>
              <w:contextualSpacing/>
            </w:pPr>
          </w:p>
        </w:tc>
        <w:tc>
          <w:tcPr>
            <w:tcW w:w="875" w:type="dxa"/>
            <w:vMerge/>
          </w:tcPr>
          <w:p w:rsidR="005640BF" w:rsidRPr="001238FB" w:rsidRDefault="005640BF" w:rsidP="008747F9">
            <w:pPr>
              <w:contextualSpacing/>
            </w:pPr>
          </w:p>
        </w:tc>
        <w:tc>
          <w:tcPr>
            <w:tcW w:w="876" w:type="dxa"/>
            <w:vMerge/>
          </w:tcPr>
          <w:p w:rsidR="005640BF" w:rsidRPr="001238FB" w:rsidRDefault="005640BF" w:rsidP="008747F9">
            <w:pPr>
              <w:contextualSpacing/>
            </w:pPr>
          </w:p>
        </w:tc>
        <w:tc>
          <w:tcPr>
            <w:tcW w:w="1629" w:type="dxa"/>
          </w:tcPr>
          <w:p w:rsidR="005640BF" w:rsidRPr="001238FB" w:rsidRDefault="005640BF" w:rsidP="008747F9">
            <w:pPr>
              <w:contextualSpacing/>
            </w:pPr>
            <w:r w:rsidRPr="001238FB">
              <w:t>122:</w:t>
            </w:r>
          </w:p>
          <w:p w:rsidR="005640BF" w:rsidRPr="001238FB" w:rsidRDefault="005640BF" w:rsidP="008747F9">
            <w:pPr>
              <w:contextualSpacing/>
            </w:pPr>
            <w:r w:rsidRPr="001238FB">
              <w:t>Roodvleesvee van 12 maanden tot slacht</w:t>
            </w:r>
          </w:p>
        </w:tc>
        <w:tc>
          <w:tcPr>
            <w:tcW w:w="992" w:type="dxa"/>
          </w:tcPr>
          <w:p w:rsidR="005640BF" w:rsidRPr="001238FB" w:rsidRDefault="005640BF" w:rsidP="008747F9">
            <w:pPr>
              <w:contextualSpacing/>
            </w:pPr>
            <w:r w:rsidRPr="001238FB">
              <w:t>53,0</w:t>
            </w:r>
          </w:p>
        </w:tc>
        <w:tc>
          <w:tcPr>
            <w:tcW w:w="993" w:type="dxa"/>
          </w:tcPr>
          <w:p w:rsidR="005640BF" w:rsidRPr="001238FB" w:rsidRDefault="005640BF" w:rsidP="008747F9">
            <w:pPr>
              <w:contextualSpacing/>
            </w:pPr>
            <w:r w:rsidRPr="001238FB">
              <w:t>21,7</w:t>
            </w:r>
          </w:p>
        </w:tc>
      </w:tr>
    </w:tbl>
    <w:p w:rsidR="005640BF" w:rsidRPr="001238FB" w:rsidRDefault="005640BF" w:rsidP="008747F9">
      <w:pPr>
        <w:ind w:left="360"/>
        <w:contextualSpacing/>
      </w:pPr>
    </w:p>
    <w:p w:rsidR="005640BF" w:rsidRPr="001238FB" w:rsidRDefault="005640BF" w:rsidP="008747F9">
      <w:pPr>
        <w:contextualSpacing/>
      </w:pPr>
      <w:r w:rsidRPr="001238FB">
        <w:t xml:space="preserve">Hoewel de nieuwe forfaits het gevolg zijn van daadwerkelijke veranderingen in de sector geven veel reactanten in de consultatie aan zich niet te herkennen in de nieuwe indeling. De vleesveehouderij is een zeer gevarieerde sector waarover relatief minder data beschikbaar zijn dan bijvoorbeeld </w:t>
      </w:r>
      <w:r>
        <w:t xml:space="preserve">over </w:t>
      </w:r>
      <w:r w:rsidRPr="001238FB">
        <w:t xml:space="preserve">de melkveehouderij. Als gevolg hiervan is het mogelijk dat </w:t>
      </w:r>
      <w:r>
        <w:t xml:space="preserve">de werkelijke excretie op </w:t>
      </w:r>
      <w:r w:rsidRPr="001238FB">
        <w:t xml:space="preserve">individuele bedrijven </w:t>
      </w:r>
      <w:r>
        <w:t>sterk afwijkt van</w:t>
      </w:r>
      <w:r w:rsidRPr="001238FB">
        <w:t xml:space="preserve"> het gemiddelde dat terugkomt in de excretieforfaits. </w:t>
      </w:r>
    </w:p>
    <w:p w:rsidR="005640BF" w:rsidRPr="001238FB" w:rsidRDefault="005640BF" w:rsidP="008747F9">
      <w:pPr>
        <w:contextualSpacing/>
      </w:pPr>
      <w:r w:rsidRPr="001238FB">
        <w:t xml:space="preserve">Dit kwam ook nadrukkelijk naar voren in de inhoudelijke sessie die op 30 augustus jl. heeft plaatsgevonden met de sector en de CDM. De sector heeft hierin aangegeven mee te willen werken aan het verbeteren van de beschikbare data. </w:t>
      </w:r>
    </w:p>
    <w:p w:rsidR="005640BF" w:rsidRDefault="005640BF" w:rsidP="008747F9">
      <w:pPr>
        <w:rPr>
          <w:u w:val="single"/>
        </w:rPr>
      </w:pPr>
    </w:p>
    <w:p w:rsidR="005640BF" w:rsidRPr="001238FB" w:rsidRDefault="005640BF" w:rsidP="008747F9">
      <w:pPr>
        <w:rPr>
          <w:u w:val="single"/>
        </w:rPr>
      </w:pPr>
      <w:bookmarkStart w:id="1" w:name="_GoBack"/>
      <w:r>
        <w:rPr>
          <w:u w:val="single"/>
        </w:rPr>
        <w:t>2</w:t>
      </w:r>
      <w:r w:rsidRPr="001238FB">
        <w:rPr>
          <w:u w:val="single"/>
        </w:rPr>
        <w:t>. Biologisch gehouden dieren</w:t>
      </w:r>
      <w:r>
        <w:rPr>
          <w:u w:val="single"/>
        </w:rPr>
        <w:t xml:space="preserve"> (melkvee, varkens en pluimvee)</w:t>
      </w:r>
    </w:p>
    <w:p w:rsidR="005640BF" w:rsidRPr="001238FB" w:rsidRDefault="005640BF" w:rsidP="008747F9">
      <w:pPr>
        <w:contextualSpacing/>
        <w:rPr>
          <w:b/>
        </w:rPr>
      </w:pPr>
      <w:r w:rsidRPr="001238FB">
        <w:t>Op dit moment mag worden uitgegaan van een vaste forfaitaire stikstofexcretie voor biologisch gehouden dieren. Voor biologisch gehouden melkkoeien is deze waarde nu dus</w:t>
      </w:r>
      <w:r w:rsidR="00DC1F30">
        <w:t>, anders dan bij gangbaar gehouden melkkoeien,</w:t>
      </w:r>
      <w:r w:rsidRPr="001238FB">
        <w:t xml:space="preserve"> niet gekoppeld aan melkproductie en ureumgehalte. De forfaitaire fosfaatexcretie is wel afhankelijk van de melkproductie (net zoals bij gangbaar gehouden melkkoeien).</w:t>
      </w:r>
      <w:r w:rsidR="000E4A66">
        <w:t xml:space="preserve"> </w:t>
      </w:r>
      <w:r w:rsidRPr="001238FB">
        <w:t xml:space="preserve">In het advies van de CDM valt de forfaitaire stikstofexcretie </w:t>
      </w:r>
      <w:r>
        <w:t xml:space="preserve">voor </w:t>
      </w:r>
      <w:r w:rsidR="0094482A">
        <w:t xml:space="preserve">biologisch gehouden </w:t>
      </w:r>
      <w:r>
        <w:t>pluimvee en varkens</w:t>
      </w:r>
      <w:r w:rsidRPr="00DB660F">
        <w:t xml:space="preserve"> </w:t>
      </w:r>
      <w:r w:rsidRPr="001238FB">
        <w:t>fors hoger uit</w:t>
      </w:r>
      <w:r>
        <w:t xml:space="preserve"> dan de huidige </w:t>
      </w:r>
      <w:r w:rsidR="00DC1F30">
        <w:t xml:space="preserve">vaste </w:t>
      </w:r>
      <w:r>
        <w:t>forfaits</w:t>
      </w:r>
      <w:r w:rsidRPr="001238FB">
        <w:t>. Voor melkkoeien wordt aangegeven dat wat betreft fosfaat- en stikstofexcretie het verschil tussen biologisch en gangbaar gehouden melkkoeien enkel wordt verklaard door de melkproductie. Als gevolg hiervan wordt voorgesteld om, net als voor gangbaar gehouden koeien, voor biologisch gehouden melkkoeien uit te gaan van een excretie die toeneemt naarmate de melkproductie per koe en het ureumgehalte in de melk toene</w:t>
      </w:r>
      <w:r>
        <w:t>men</w:t>
      </w:r>
      <w:r w:rsidRPr="001238FB">
        <w:t xml:space="preserve">. In de praktijk betekent dit dat in de meeste gevallen de </w:t>
      </w:r>
      <w:r>
        <w:t xml:space="preserve">forfaitaire </w:t>
      </w:r>
      <w:r w:rsidRPr="001238FB">
        <w:t>stikstofexcretie op bedrijfsniveau zal toenemen voor biologische melkveehouders. De reacties in de consultatie gaan vooral in op het korte tijdpad en de gevolgen die de hogere stikstofexcretie heeft</w:t>
      </w:r>
      <w:r w:rsidR="0094482A">
        <w:t xml:space="preserve"> voor</w:t>
      </w:r>
      <w:r w:rsidRPr="001238FB">
        <w:t xml:space="preserve"> de bedrijfsvoering.  </w:t>
      </w:r>
    </w:p>
    <w:p w:rsidR="005640BF" w:rsidRPr="001238FB" w:rsidRDefault="005640BF" w:rsidP="008747F9">
      <w:pPr>
        <w:contextualSpacing/>
        <w:rPr>
          <w:u w:val="single"/>
        </w:rPr>
      </w:pPr>
    </w:p>
    <w:p w:rsidR="005640BF" w:rsidRPr="001238FB" w:rsidRDefault="005640BF" w:rsidP="008747F9">
      <w:pPr>
        <w:rPr>
          <w:u w:val="single"/>
        </w:rPr>
      </w:pPr>
      <w:r w:rsidRPr="001238FB">
        <w:rPr>
          <w:u w:val="single"/>
        </w:rPr>
        <w:t>3. Melkvee: extra productieklassen</w:t>
      </w:r>
    </w:p>
    <w:p w:rsidR="005640BF" w:rsidRDefault="005640BF" w:rsidP="008747F9">
      <w:pPr>
        <w:contextualSpacing/>
      </w:pPr>
      <w:r w:rsidRPr="001238FB">
        <w:t xml:space="preserve">De forfaitaire excretie van melkkoeien is afhankelijk van onder andere de melkproductie. De excretie staat in een tabel waarin per melkproductieklasse de fosfaat- en stikstofexcretie worden gegeven. In de huidige tabel beslaat de hoogste klasse </w:t>
      </w:r>
      <w:r>
        <w:t>een melkproductie van</w:t>
      </w:r>
      <w:r w:rsidRPr="001238FB">
        <w:t xml:space="preserve"> 10.624 kg</w:t>
      </w:r>
      <w:r>
        <w:t xml:space="preserve"> of meer</w:t>
      </w:r>
      <w:r w:rsidRPr="001238FB">
        <w:t xml:space="preserve">. Er zijn echter </w:t>
      </w:r>
      <w:r>
        <w:t xml:space="preserve">steeds meer </w:t>
      </w:r>
      <w:r w:rsidRPr="001238FB">
        <w:t xml:space="preserve">melkveehouders die een gemiddelde melkproductie </w:t>
      </w:r>
      <w:r>
        <w:t>ruim boven die 10.624 kg halen</w:t>
      </w:r>
      <w:r w:rsidRPr="001238FB">
        <w:t xml:space="preserve">. </w:t>
      </w:r>
      <w:r>
        <w:t xml:space="preserve">Voor hen is </w:t>
      </w:r>
      <w:r w:rsidRPr="001238FB">
        <w:t xml:space="preserve">de forfaitaire fosfaatproductie </w:t>
      </w:r>
      <w:r w:rsidR="000E4A66">
        <w:t>dus</w:t>
      </w:r>
      <w:r w:rsidRPr="001238FB">
        <w:t xml:space="preserve"> lager dan hun werkelijke fosfaatproductie</w:t>
      </w:r>
      <w:r>
        <w:t>. Dat is voor hen een voordeel</w:t>
      </w:r>
      <w:r w:rsidRPr="001238FB">
        <w:t xml:space="preserve">, want zij hebben </w:t>
      </w:r>
      <w:r>
        <w:t xml:space="preserve">daardoor </w:t>
      </w:r>
      <w:r w:rsidRPr="001238FB">
        <w:t xml:space="preserve">relatief </w:t>
      </w:r>
      <w:r w:rsidRPr="001238FB">
        <w:lastRenderedPageBreak/>
        <w:t xml:space="preserve">weinig fosfaatrechten nodig in verhouding tot hun werkelijke fosfaatproductie. Ook hoeven zij minder mestafzet te verantwoorden en hebben zij minder opslagcapaciteit nodig. </w:t>
      </w:r>
    </w:p>
    <w:p w:rsidR="000E4A66" w:rsidRPr="001238FB" w:rsidRDefault="000E4A66" w:rsidP="008747F9">
      <w:pPr>
        <w:contextualSpacing/>
      </w:pPr>
    </w:p>
    <w:p w:rsidR="005640BF" w:rsidRPr="001238FB" w:rsidRDefault="005640BF" w:rsidP="008747F9">
      <w:pPr>
        <w:contextualSpacing/>
      </w:pPr>
      <w:r>
        <w:t xml:space="preserve">In de geconsulteerde wijzigingsregeling waren extra melkproductieklassen opgenomen voor hoogproductieve koeien. </w:t>
      </w:r>
      <w:r w:rsidRPr="001238FB">
        <w:t xml:space="preserve">Melkveehouders met hoogproductieve koeien </w:t>
      </w:r>
      <w:r>
        <w:t>hebben</w:t>
      </w:r>
      <w:r w:rsidRPr="001238FB">
        <w:t xml:space="preserve"> </w:t>
      </w:r>
      <w:r>
        <w:t xml:space="preserve">daar </w:t>
      </w:r>
      <w:r w:rsidRPr="001238FB">
        <w:t>bezwaar tegen</w:t>
      </w:r>
      <w:r>
        <w:t>,</w:t>
      </w:r>
      <w:r w:rsidRPr="001238FB">
        <w:t xml:space="preserve"> omdat zij hierdoor extra fosfaatrechten moeten aankopen. Dit kan oplopen tot 11,2 kg fosfaatrechten per koe. </w:t>
      </w:r>
      <w:r w:rsidR="0094482A">
        <w:t>Op bedrijfsniveau kan dit leiden tot een extra financieringslast die kan oplopen tot meerdere tonnen</w:t>
      </w:r>
      <w:r w:rsidRPr="001238FB">
        <w:t>.</w:t>
      </w:r>
      <w:r w:rsidR="000E4A66">
        <w:t xml:space="preserve"> </w:t>
      </w:r>
      <w:r w:rsidRPr="001238FB">
        <w:t xml:space="preserve">Er zijn bovendien melkveehouders die claimen dat zij op de peildatum </w:t>
      </w:r>
      <w:r>
        <w:t xml:space="preserve">voor het fosfaatrechtenstelsel </w:t>
      </w:r>
      <w:r w:rsidRPr="001238FB">
        <w:t>al een gemiddelde melkproductie boven de 10.624 kg hadden</w:t>
      </w:r>
      <w:r w:rsidR="0094482A">
        <w:t xml:space="preserve">, waardoor zij van mening zijn recht te hebben </w:t>
      </w:r>
      <w:r w:rsidRPr="001238FB">
        <w:t>op meer fosfaatrechten</w:t>
      </w:r>
      <w:r>
        <w:t xml:space="preserve"> dan zij op basis van de forfaits toegekend hebben gekregen</w:t>
      </w:r>
      <w:r w:rsidRPr="001238FB">
        <w:t xml:space="preserve">. </w:t>
      </w:r>
    </w:p>
    <w:p w:rsidR="000E4A66" w:rsidRDefault="000E4A66" w:rsidP="008747F9">
      <w:pPr>
        <w:contextualSpacing/>
      </w:pPr>
    </w:p>
    <w:p w:rsidR="005640BF" w:rsidRPr="001238FB" w:rsidRDefault="005640BF" w:rsidP="008747F9">
      <w:pPr>
        <w:contextualSpacing/>
      </w:pPr>
      <w:r>
        <w:t>In de geconsulteerde wijzigingsregeling waren ook extra melkproductieklassen opgenomen voor laagproductieve koeien</w:t>
      </w:r>
      <w:r w:rsidR="00B82B31">
        <w:t xml:space="preserve"> (bv. zeldzame rassen en dubbeldoelkoeien)</w:t>
      </w:r>
      <w:r>
        <w:t>.</w:t>
      </w:r>
      <w:r w:rsidRPr="001238FB">
        <w:t xml:space="preserve"> Melkveehouders met een gemiddelde productie lager dan 5.625 kg hebben profijt van de</w:t>
      </w:r>
      <w:r>
        <w:t>ze</w:t>
      </w:r>
      <w:r w:rsidRPr="001238FB">
        <w:t xml:space="preserve"> wijziging, aangezien zij door de toevoeging van extra klassen aan de onderkant van de tabel minder fosfaatrechten nodig hebben dan zij hebben ontvangen op basis van hun forfaitaire productie. </w:t>
      </w:r>
    </w:p>
    <w:p w:rsidR="005640BF" w:rsidRPr="001238FB" w:rsidRDefault="005640BF" w:rsidP="008747F9"/>
    <w:p w:rsidR="005640BF" w:rsidRDefault="005640BF" w:rsidP="008747F9">
      <w:r w:rsidRPr="001238FB">
        <w:t xml:space="preserve">In onderstaande tabel </w:t>
      </w:r>
      <w:r w:rsidR="0094482A">
        <w:t>is</w:t>
      </w:r>
      <w:r w:rsidRPr="001238FB">
        <w:t xml:space="preserve"> voor een aantal productieklassen de huidige forfaitaire fosfaatexcretie en de geactualiseerde </w:t>
      </w:r>
      <w:r>
        <w:t xml:space="preserve">forfaitaire </w:t>
      </w:r>
      <w:r w:rsidRPr="001238FB">
        <w:t>fosfaatexcretie</w:t>
      </w:r>
      <w:r w:rsidR="0094482A">
        <w:t xml:space="preserve"> weergegeven</w:t>
      </w:r>
      <w:r w:rsidRPr="001238FB">
        <w:t xml:space="preserve"> zoals voorgesteld door de CDM</w:t>
      </w:r>
      <w:r w:rsidR="000E4A66">
        <w:t>.</w:t>
      </w:r>
    </w:p>
    <w:p w:rsidR="000E4A66" w:rsidRPr="001238FB" w:rsidRDefault="000E4A66" w:rsidP="008747F9"/>
    <w:tbl>
      <w:tblPr>
        <w:tblStyle w:val="Tabelraster"/>
        <w:tblW w:w="0" w:type="auto"/>
        <w:tblLook w:val="04A0" w:firstRow="1" w:lastRow="0" w:firstColumn="1" w:lastColumn="0" w:noHBand="0" w:noVBand="1"/>
      </w:tblPr>
      <w:tblGrid>
        <w:gridCol w:w="2689"/>
        <w:gridCol w:w="2323"/>
        <w:gridCol w:w="2507"/>
      </w:tblGrid>
      <w:tr w:rsidR="005640BF" w:rsidRPr="001238FB" w:rsidTr="0094482A">
        <w:tc>
          <w:tcPr>
            <w:tcW w:w="2689" w:type="dxa"/>
          </w:tcPr>
          <w:p w:rsidR="005640BF" w:rsidRPr="001238FB" w:rsidRDefault="005640BF" w:rsidP="008747F9"/>
        </w:tc>
        <w:tc>
          <w:tcPr>
            <w:tcW w:w="2323" w:type="dxa"/>
          </w:tcPr>
          <w:p w:rsidR="005640BF" w:rsidRPr="001238FB" w:rsidRDefault="005640BF" w:rsidP="008747F9">
            <w:r w:rsidRPr="001238FB">
              <w:t xml:space="preserve">Huidige </w:t>
            </w:r>
            <w:r w:rsidR="00DC1F30">
              <w:t>fosfaat</w:t>
            </w:r>
            <w:r w:rsidRPr="001238FB">
              <w:t>excretie</w:t>
            </w:r>
          </w:p>
        </w:tc>
        <w:tc>
          <w:tcPr>
            <w:tcW w:w="2507" w:type="dxa"/>
          </w:tcPr>
          <w:p w:rsidR="005640BF" w:rsidRPr="001238FB" w:rsidRDefault="00DC1F30" w:rsidP="008747F9">
            <w:r>
              <w:t>CDM-v</w:t>
            </w:r>
            <w:r w:rsidR="005640BF" w:rsidRPr="001238FB">
              <w:t xml:space="preserve">oorstel geactualiseerde </w:t>
            </w:r>
            <w:r>
              <w:t>fosfaat</w:t>
            </w:r>
            <w:r w:rsidR="005640BF" w:rsidRPr="001238FB">
              <w:t>excretie</w:t>
            </w:r>
          </w:p>
        </w:tc>
      </w:tr>
      <w:tr w:rsidR="005640BF" w:rsidRPr="001238FB" w:rsidTr="0094482A">
        <w:tc>
          <w:tcPr>
            <w:tcW w:w="2689" w:type="dxa"/>
          </w:tcPr>
          <w:p w:rsidR="005640BF" w:rsidRPr="001238FB" w:rsidRDefault="005640BF" w:rsidP="008747F9">
            <w:r w:rsidRPr="001238FB">
              <w:t>2.375-2.624</w:t>
            </w:r>
          </w:p>
          <w:p w:rsidR="005640BF" w:rsidRPr="001238FB" w:rsidRDefault="005640BF" w:rsidP="008747F9">
            <w:r w:rsidRPr="001238FB">
              <w:t>(nieuwe laagste klasse)</w:t>
            </w:r>
            <w:r w:rsidRPr="001238FB">
              <w:rPr>
                <w:vertAlign w:val="superscript"/>
              </w:rPr>
              <w:footnoteReference w:id="2"/>
            </w:r>
          </w:p>
        </w:tc>
        <w:tc>
          <w:tcPr>
            <w:tcW w:w="2323" w:type="dxa"/>
          </w:tcPr>
          <w:p w:rsidR="005640BF" w:rsidRPr="001238FB" w:rsidRDefault="005640BF" w:rsidP="008747F9">
            <w:r>
              <w:t>32,4</w:t>
            </w:r>
          </w:p>
        </w:tc>
        <w:tc>
          <w:tcPr>
            <w:tcW w:w="2507" w:type="dxa"/>
          </w:tcPr>
          <w:p w:rsidR="005640BF" w:rsidRPr="001238FB" w:rsidRDefault="005640BF" w:rsidP="008747F9">
            <w:r w:rsidRPr="001238FB">
              <w:t>24,3</w:t>
            </w:r>
          </w:p>
        </w:tc>
      </w:tr>
      <w:tr w:rsidR="005640BF" w:rsidRPr="001238FB" w:rsidTr="0094482A">
        <w:tc>
          <w:tcPr>
            <w:tcW w:w="2689" w:type="dxa"/>
          </w:tcPr>
          <w:p w:rsidR="005640BF" w:rsidRPr="001238FB" w:rsidRDefault="005640BF" w:rsidP="008747F9">
            <w:r w:rsidRPr="001238FB">
              <w:t>5.625-5.874</w:t>
            </w:r>
          </w:p>
          <w:p w:rsidR="005640BF" w:rsidRPr="001238FB" w:rsidRDefault="005640BF" w:rsidP="008747F9">
            <w:r w:rsidRPr="001238FB">
              <w:t>(huidige laagste klasse)</w:t>
            </w:r>
          </w:p>
        </w:tc>
        <w:tc>
          <w:tcPr>
            <w:tcW w:w="2323" w:type="dxa"/>
          </w:tcPr>
          <w:p w:rsidR="005640BF" w:rsidRPr="001238FB" w:rsidRDefault="005640BF" w:rsidP="008747F9">
            <w:r w:rsidRPr="001238FB">
              <w:t>34,0</w:t>
            </w:r>
          </w:p>
        </w:tc>
        <w:tc>
          <w:tcPr>
            <w:tcW w:w="2507" w:type="dxa"/>
          </w:tcPr>
          <w:p w:rsidR="005640BF" w:rsidRPr="001238FB" w:rsidRDefault="005640BF" w:rsidP="008747F9">
            <w:r w:rsidRPr="001238FB">
              <w:t>33,7</w:t>
            </w:r>
          </w:p>
        </w:tc>
      </w:tr>
      <w:tr w:rsidR="005640BF" w:rsidRPr="001238FB" w:rsidTr="0094482A">
        <w:tc>
          <w:tcPr>
            <w:tcW w:w="2689" w:type="dxa"/>
          </w:tcPr>
          <w:p w:rsidR="005640BF" w:rsidRPr="001238FB" w:rsidRDefault="005640BF" w:rsidP="008747F9">
            <w:r w:rsidRPr="001238FB">
              <w:t>8.125-8.374</w:t>
            </w:r>
          </w:p>
          <w:p w:rsidR="005640BF" w:rsidRPr="001238FB" w:rsidRDefault="005640BF" w:rsidP="008747F9">
            <w:r w:rsidRPr="001238FB">
              <w:t>(middelste klasse)</w:t>
            </w:r>
          </w:p>
        </w:tc>
        <w:tc>
          <w:tcPr>
            <w:tcW w:w="2323" w:type="dxa"/>
          </w:tcPr>
          <w:p w:rsidR="005640BF" w:rsidRPr="001238FB" w:rsidRDefault="005640BF" w:rsidP="008747F9">
            <w:r w:rsidRPr="001238FB">
              <w:t>41,3</w:t>
            </w:r>
          </w:p>
        </w:tc>
        <w:tc>
          <w:tcPr>
            <w:tcW w:w="2507" w:type="dxa"/>
          </w:tcPr>
          <w:p w:rsidR="005640BF" w:rsidRPr="001238FB" w:rsidRDefault="005640BF" w:rsidP="008747F9">
            <w:r w:rsidRPr="001238FB">
              <w:t>40,9</w:t>
            </w:r>
          </w:p>
        </w:tc>
      </w:tr>
      <w:tr w:rsidR="005640BF" w:rsidRPr="001238FB" w:rsidTr="0094482A">
        <w:tc>
          <w:tcPr>
            <w:tcW w:w="2689" w:type="dxa"/>
          </w:tcPr>
          <w:p w:rsidR="005640BF" w:rsidRPr="001238FB" w:rsidRDefault="005640BF" w:rsidP="008747F9">
            <w:r w:rsidRPr="001238FB">
              <w:t>10.375-10.624</w:t>
            </w:r>
          </w:p>
          <w:p w:rsidR="005640BF" w:rsidRPr="001238FB" w:rsidRDefault="005640BF" w:rsidP="008747F9">
            <w:r w:rsidRPr="001238FB">
              <w:t>(huidige hoogste klasse)</w:t>
            </w:r>
          </w:p>
        </w:tc>
        <w:tc>
          <w:tcPr>
            <w:tcW w:w="2323" w:type="dxa"/>
          </w:tcPr>
          <w:p w:rsidR="005640BF" w:rsidRPr="001238FB" w:rsidRDefault="005640BF" w:rsidP="008747F9">
            <w:r w:rsidRPr="001238FB">
              <w:t>47,8</w:t>
            </w:r>
          </w:p>
        </w:tc>
        <w:tc>
          <w:tcPr>
            <w:tcW w:w="2507" w:type="dxa"/>
          </w:tcPr>
          <w:p w:rsidR="005640BF" w:rsidRPr="001238FB" w:rsidRDefault="005640BF" w:rsidP="008747F9">
            <w:r w:rsidRPr="001238FB">
              <w:t>47,5</w:t>
            </w:r>
          </w:p>
        </w:tc>
      </w:tr>
      <w:tr w:rsidR="005640BF" w:rsidRPr="001238FB" w:rsidTr="0094482A">
        <w:tc>
          <w:tcPr>
            <w:tcW w:w="2689" w:type="dxa"/>
          </w:tcPr>
          <w:p w:rsidR="005640BF" w:rsidRPr="001238FB" w:rsidRDefault="005640BF" w:rsidP="008747F9">
            <w:r w:rsidRPr="001238FB">
              <w:t>14.875-15.124</w:t>
            </w:r>
            <w:r w:rsidRPr="001238FB">
              <w:rPr>
                <w:vertAlign w:val="superscript"/>
              </w:rPr>
              <w:footnoteReference w:id="3"/>
            </w:r>
          </w:p>
          <w:p w:rsidR="005640BF" w:rsidRPr="001238FB" w:rsidRDefault="005640BF" w:rsidP="008747F9">
            <w:r w:rsidRPr="001238FB">
              <w:t>(nieuwe hoogste klasse)</w:t>
            </w:r>
          </w:p>
        </w:tc>
        <w:tc>
          <w:tcPr>
            <w:tcW w:w="2323" w:type="dxa"/>
          </w:tcPr>
          <w:p w:rsidR="005640BF" w:rsidRPr="001238FB" w:rsidRDefault="005640BF" w:rsidP="008747F9">
            <w:r>
              <w:t>49,3</w:t>
            </w:r>
          </w:p>
        </w:tc>
        <w:tc>
          <w:tcPr>
            <w:tcW w:w="2507" w:type="dxa"/>
          </w:tcPr>
          <w:p w:rsidR="005640BF" w:rsidRPr="001238FB" w:rsidRDefault="005640BF" w:rsidP="008747F9">
            <w:r w:rsidRPr="001238FB">
              <w:t>60,5</w:t>
            </w:r>
          </w:p>
        </w:tc>
      </w:tr>
    </w:tbl>
    <w:p w:rsidR="005640BF" w:rsidRPr="001238FB" w:rsidRDefault="005640BF" w:rsidP="008747F9"/>
    <w:p w:rsidR="005640BF" w:rsidRPr="001238FB" w:rsidRDefault="005640BF" w:rsidP="008747F9">
      <w:pPr>
        <w:rPr>
          <w:u w:val="single"/>
        </w:rPr>
      </w:pPr>
      <w:r w:rsidRPr="001238FB">
        <w:rPr>
          <w:u w:val="single"/>
        </w:rPr>
        <w:t>4. Melkvee: zelfzuivelaars</w:t>
      </w:r>
    </w:p>
    <w:p w:rsidR="005640BF" w:rsidRPr="001238FB" w:rsidRDefault="005640BF" w:rsidP="008747F9">
      <w:pPr>
        <w:contextualSpacing/>
        <w:rPr>
          <w:u w:val="single"/>
        </w:rPr>
      </w:pPr>
      <w:r w:rsidRPr="001238FB">
        <w:t xml:space="preserve">Voor melkveehouders die meer dan 50% van de op het eigen bedrijf geproduceerde melk zelf verwerken tot een eindproduct geldt vanaf 2006 de </w:t>
      </w:r>
      <w:proofErr w:type="spellStart"/>
      <w:r w:rsidRPr="001238FB">
        <w:t>zelfzuivelaarsregeling</w:t>
      </w:r>
      <w:proofErr w:type="spellEnd"/>
      <w:r w:rsidRPr="001238FB">
        <w:t xml:space="preserve">. Voor deze groep wordt uitgegaan van een gemiddelde melkproductie en een gemiddeld ureumgehalte. In het </w:t>
      </w:r>
      <w:r w:rsidR="000E4A66">
        <w:t>CDM-</w:t>
      </w:r>
      <w:r w:rsidRPr="001238FB">
        <w:t xml:space="preserve">advies wordt deze gemiddelde melkproductie geactualiseerd en </w:t>
      </w:r>
      <w:r>
        <w:t xml:space="preserve">daardoor </w:t>
      </w:r>
      <w:r w:rsidRPr="001238FB">
        <w:t xml:space="preserve">verhoogd van 7.500 kg naar 8.447 kg. In de consultatie wordt door verschillende reactanten bezwaar </w:t>
      </w:r>
      <w:r w:rsidRPr="001238FB">
        <w:lastRenderedPageBreak/>
        <w:t>gemaakt tegen de verhoging van de gemiddelde melkproductie omdat zij hierdoor meer fosfaatrechten nodig hebben om hetzelfde aantal dieren te kunnen houden.</w:t>
      </w:r>
    </w:p>
    <w:p w:rsidR="005640BF" w:rsidRPr="001238FB" w:rsidRDefault="005640BF" w:rsidP="008747F9">
      <w:pPr>
        <w:contextualSpacing/>
        <w:rPr>
          <w:u w:val="single"/>
        </w:rPr>
      </w:pPr>
      <w:r w:rsidRPr="001238FB">
        <w:t xml:space="preserve">Ook </w:t>
      </w:r>
      <w:r w:rsidR="00DC1F30">
        <w:t>wordt</w:t>
      </w:r>
      <w:r w:rsidR="00DC1F30" w:rsidRPr="001238FB">
        <w:t xml:space="preserve"> </w:t>
      </w:r>
      <w:r w:rsidRPr="001238FB">
        <w:t xml:space="preserve">vaak gevraagd de </w:t>
      </w:r>
      <w:proofErr w:type="spellStart"/>
      <w:r w:rsidRPr="001238FB">
        <w:t>zelfzuivelaarsregeling</w:t>
      </w:r>
      <w:proofErr w:type="spellEnd"/>
      <w:r w:rsidRPr="001238FB">
        <w:t xml:space="preserve"> los te laten en uit te gaan van de werkelijke productie. </w:t>
      </w:r>
    </w:p>
    <w:p w:rsidR="005640BF" w:rsidRPr="001238FB" w:rsidRDefault="005640BF" w:rsidP="008747F9">
      <w:pPr>
        <w:rPr>
          <w:u w:val="single"/>
        </w:rPr>
      </w:pPr>
    </w:p>
    <w:p w:rsidR="005640BF" w:rsidRDefault="005640BF" w:rsidP="008747F9">
      <w:pPr>
        <w:rPr>
          <w:u w:val="single"/>
        </w:rPr>
      </w:pPr>
      <w:r>
        <w:rPr>
          <w:u w:val="single"/>
        </w:rPr>
        <w:t>5</w:t>
      </w:r>
      <w:r w:rsidRPr="001238FB">
        <w:rPr>
          <w:u w:val="single"/>
        </w:rPr>
        <w:t xml:space="preserve">. Melkvee: 12-maandentermijn </w:t>
      </w:r>
      <w:r>
        <w:rPr>
          <w:u w:val="single"/>
        </w:rPr>
        <w:t>melkkoeien</w:t>
      </w:r>
    </w:p>
    <w:p w:rsidR="005640BF" w:rsidRPr="00E2422E" w:rsidRDefault="005640BF" w:rsidP="008747F9">
      <w:r w:rsidRPr="001238FB">
        <w:t>Een melkkoe heeft doorgaans drie tot vier lactatieperiodes. Na de laatste lactatieperiode wordt een koe vaak “</w:t>
      </w:r>
      <w:proofErr w:type="spellStart"/>
      <w:r w:rsidRPr="001238FB">
        <w:t>afgemest</w:t>
      </w:r>
      <w:proofErr w:type="spellEnd"/>
      <w:r w:rsidRPr="001238FB">
        <w:t xml:space="preserve">” om vervolgens te worden geslacht. Een melkkoe wordt een weidekoe zodra deze niet meer gemolken wordt. Er zijn echter signalen dat sommige melkveehouders melkkoeien </w:t>
      </w:r>
      <w:r>
        <w:t>al</w:t>
      </w:r>
      <w:r w:rsidRPr="001238FB">
        <w:t xml:space="preserve"> voordat zij gestopt zijn met melken, </w:t>
      </w:r>
      <w:r>
        <w:t xml:space="preserve">als weidekoe aanmerken, </w:t>
      </w:r>
      <w:r w:rsidRPr="001238FB">
        <w:t xml:space="preserve">met het doel fosfaatrechten te besparen. Om </w:t>
      </w:r>
      <w:r>
        <w:t>dit te voorkomen</w:t>
      </w:r>
      <w:r w:rsidRPr="001238FB">
        <w:t xml:space="preserve">, </w:t>
      </w:r>
      <w:r w:rsidR="000E4A66">
        <w:t>was</w:t>
      </w:r>
      <w:r w:rsidRPr="001238FB">
        <w:t xml:space="preserve"> in de</w:t>
      </w:r>
      <w:r>
        <w:t xml:space="preserve"> geconsulteerde</w:t>
      </w:r>
      <w:r w:rsidRPr="001238FB">
        <w:t xml:space="preserve"> wijzigingsregeling opgenomen dat een melkkoe </w:t>
      </w:r>
      <w:r>
        <w:t xml:space="preserve">in ieder geval </w:t>
      </w:r>
      <w:r w:rsidRPr="001238FB">
        <w:t>tot 12 maanden nadat z</w:t>
      </w:r>
      <w:r w:rsidR="0094482A">
        <w:t>ij</w:t>
      </w:r>
      <w:r w:rsidRPr="001238FB">
        <w:t xml:space="preserve"> voor het laatst heeft gekalfd </w:t>
      </w:r>
      <w:r>
        <w:t xml:space="preserve">onder </w:t>
      </w:r>
      <w:r w:rsidRPr="001238FB">
        <w:t xml:space="preserve">diercategorie 100 </w:t>
      </w:r>
      <w:r>
        <w:t>valt (waarvoor</w:t>
      </w:r>
      <w:r w:rsidRPr="001238FB">
        <w:t xml:space="preserve"> fosfaatrechten nodig zijn</w:t>
      </w:r>
      <w:r>
        <w:t>)</w:t>
      </w:r>
      <w:r w:rsidRPr="001238FB">
        <w:t>.</w:t>
      </w:r>
      <w:r w:rsidR="000E4A66">
        <w:t xml:space="preserve"> </w:t>
      </w:r>
      <w:r w:rsidRPr="001238FB">
        <w:t xml:space="preserve">Uit de reacties op de consultatie blijkt dat </w:t>
      </w:r>
      <w:r>
        <w:t xml:space="preserve">het regelmatig voorkomt dat de laatste lactatieperiode korter is dan 12 maanden. Met </w:t>
      </w:r>
      <w:r w:rsidRPr="001238FB">
        <w:t xml:space="preserve">de voorgestelde termijn van 12 maanden </w:t>
      </w:r>
      <w:r>
        <w:t xml:space="preserve">zouden voor deze dieren fosfaatrechten nodig zijn, terwijl ze geen melk meer geven. Dit kan ertoe leiden </w:t>
      </w:r>
      <w:r w:rsidRPr="001238FB">
        <w:t xml:space="preserve">dat boeren ervoor kiezen om melkkoeien die al voor het einde van de termijn van 12 maanden geen melk meer geven, direct af te laten voeren voor de slacht, zonder deze af te mesten. De kwaliteit van deze slachtdieren is veel lager. </w:t>
      </w:r>
    </w:p>
    <w:p w:rsidR="005640BF" w:rsidRPr="001238FB" w:rsidRDefault="005640BF" w:rsidP="008747F9">
      <w:pPr>
        <w:ind w:left="284"/>
        <w:contextualSpacing/>
        <w:rPr>
          <w:b/>
        </w:rPr>
      </w:pPr>
    </w:p>
    <w:p w:rsidR="005640BF" w:rsidRPr="001238FB" w:rsidRDefault="00AF0146" w:rsidP="008747F9">
      <w:pPr>
        <w:rPr>
          <w:b/>
        </w:rPr>
      </w:pPr>
      <w:r>
        <w:rPr>
          <w:b/>
        </w:rPr>
        <w:t>Consequenties voor wijzigingsregeling</w:t>
      </w:r>
    </w:p>
    <w:p w:rsidR="00AF0146" w:rsidRDefault="005640BF" w:rsidP="008747F9">
      <w:pPr>
        <w:contextualSpacing/>
      </w:pPr>
      <w:r>
        <w:t>Voor de actualisering</w:t>
      </w:r>
      <w:r w:rsidR="00CA2018">
        <w:t xml:space="preserve"> van de excretieforfaits</w:t>
      </w:r>
      <w:r>
        <w:t xml:space="preserve"> is de CDM uitgegaan van de werkelijke productie in de afgelopen jaren en van</w:t>
      </w:r>
      <w:r w:rsidRPr="001238FB">
        <w:t xml:space="preserve"> veranderingen die zich daadwerkelijk hebben voorgedaan in de sector. </w:t>
      </w:r>
      <w:r>
        <w:t xml:space="preserve">Uit de consultatie maak ik op dat de actualisering zoals deze door de CDM wordt voorgesteld door het grootste deel van de sector niet op bezwaren stuit. </w:t>
      </w:r>
      <w:r w:rsidRPr="001238FB">
        <w:t>Voor vleesveehouders, melkveehouders</w:t>
      </w:r>
      <w:r>
        <w:t xml:space="preserve"> met hoogproductieve koeien</w:t>
      </w:r>
      <w:r w:rsidRPr="001238FB">
        <w:t xml:space="preserve">, zelfzuivelaars en </w:t>
      </w:r>
      <w:r w:rsidR="00CA2018">
        <w:t xml:space="preserve">veel </w:t>
      </w:r>
      <w:r w:rsidRPr="001238FB">
        <w:t xml:space="preserve">biologische veehouders </w:t>
      </w:r>
      <w:r>
        <w:t>kan</w:t>
      </w:r>
      <w:r w:rsidRPr="001238FB">
        <w:t xml:space="preserve"> de actualisering</w:t>
      </w:r>
      <w:r>
        <w:t xml:space="preserve"> echter</w:t>
      </w:r>
      <w:r w:rsidRPr="001238FB">
        <w:t xml:space="preserve"> grote gevolgen</w:t>
      </w:r>
      <w:r>
        <w:t xml:space="preserve"> hebben</w:t>
      </w:r>
      <w:r w:rsidRPr="001238FB">
        <w:t xml:space="preserve">. </w:t>
      </w:r>
    </w:p>
    <w:p w:rsidR="005640BF" w:rsidRPr="001238FB" w:rsidRDefault="00C17E3B" w:rsidP="008747F9">
      <w:pPr>
        <w:contextualSpacing/>
      </w:pPr>
      <w:r>
        <w:t>Op basis van de uitkomst van de consultatie heb ik besloten om v</w:t>
      </w:r>
      <w:r w:rsidR="005640BF" w:rsidRPr="001238FB">
        <w:t xml:space="preserve">oor deze groepen </w:t>
      </w:r>
      <w:r w:rsidR="00AF0146">
        <w:t>de forfaits voor</w:t>
      </w:r>
      <w:r>
        <w:t>alsnog</w:t>
      </w:r>
      <w:r w:rsidR="00AF0146">
        <w:t xml:space="preserve"> ongewijzigd laten. </w:t>
      </w:r>
      <w:r w:rsidR="005640BF" w:rsidRPr="001238FB">
        <w:t>Dit betreft een relatief klein</w:t>
      </w:r>
      <w:r w:rsidR="005640BF">
        <w:t xml:space="preserve"> en</w:t>
      </w:r>
      <w:r w:rsidR="005640BF" w:rsidRPr="001238FB">
        <w:t xml:space="preserve"> duidelijk te onderscheiden deel van de totale Nederlandse veehouderij.</w:t>
      </w:r>
    </w:p>
    <w:p w:rsidR="005640BF" w:rsidRDefault="005640BF" w:rsidP="008747F9">
      <w:pPr>
        <w:contextualSpacing/>
      </w:pPr>
    </w:p>
    <w:p w:rsidR="005640BF" w:rsidRPr="001238FB" w:rsidRDefault="00333C2D" w:rsidP="008747F9">
      <w:pPr>
        <w:contextualSpacing/>
      </w:pPr>
      <w:r>
        <w:t xml:space="preserve">Ten aanzien van de vleesveehouderij </w:t>
      </w:r>
      <w:r w:rsidR="005640BF" w:rsidRPr="001238FB">
        <w:t xml:space="preserve">wil </w:t>
      </w:r>
      <w:r>
        <w:t xml:space="preserve">ik </w:t>
      </w:r>
      <w:r w:rsidR="00C17E3B">
        <w:t>komend jaar</w:t>
      </w:r>
      <w:r w:rsidR="00911F44">
        <w:t xml:space="preserve"> </w:t>
      </w:r>
      <w:r w:rsidR="005640BF" w:rsidRPr="001238FB">
        <w:t>samen met de vleesveehouderij de beschikbare data over de vleesveesector verbeteren</w:t>
      </w:r>
      <w:r>
        <w:t>,</w:t>
      </w:r>
      <w:r w:rsidR="005640BF" w:rsidRPr="001238FB">
        <w:t xml:space="preserve"> </w:t>
      </w:r>
      <w:r w:rsidR="00C17E3B">
        <w:t xml:space="preserve">om op basis daarvan </w:t>
      </w:r>
      <w:r w:rsidR="005640BF" w:rsidRPr="001238FB">
        <w:t>de excretieforfaits</w:t>
      </w:r>
      <w:r w:rsidR="00C17E3B">
        <w:t xml:space="preserve"> te actualiseren op een manier die</w:t>
      </w:r>
      <w:r w:rsidR="005640BF" w:rsidRPr="001238FB">
        <w:t xml:space="preserve"> nog beter aansluit bij de realiteit en </w:t>
      </w:r>
      <w:r w:rsidR="00DC1F30">
        <w:t>om die reden</w:t>
      </w:r>
      <w:r w:rsidR="00DC1F30" w:rsidRPr="001238FB">
        <w:t xml:space="preserve"> </w:t>
      </w:r>
      <w:r w:rsidR="005640BF" w:rsidRPr="001238FB">
        <w:t>k</w:t>
      </w:r>
      <w:r w:rsidR="00C17E3B">
        <w:t>a</w:t>
      </w:r>
      <w:r w:rsidR="005640BF" w:rsidRPr="001238FB">
        <w:t>n rekenen op meer draagvlak in de sector.</w:t>
      </w:r>
    </w:p>
    <w:p w:rsidR="00333C2D" w:rsidRDefault="00333C2D" w:rsidP="008747F9">
      <w:pPr>
        <w:contextualSpacing/>
      </w:pPr>
    </w:p>
    <w:p w:rsidR="005640BF" w:rsidRDefault="00333C2D" w:rsidP="008747F9">
      <w:pPr>
        <w:contextualSpacing/>
      </w:pPr>
      <w:r>
        <w:t>Ten aanzien van de melkveehouderij leidt</w:t>
      </w:r>
      <w:r w:rsidRPr="001238FB">
        <w:t xml:space="preserve"> de </w:t>
      </w:r>
      <w:r>
        <w:t>actualisering</w:t>
      </w:r>
      <w:r w:rsidRPr="001238FB">
        <w:t xml:space="preserve"> </w:t>
      </w:r>
      <w:r>
        <w:t>ertoe dat</w:t>
      </w:r>
      <w:r w:rsidR="005640BF" w:rsidRPr="001238FB">
        <w:t xml:space="preserve"> </w:t>
      </w:r>
      <w:r w:rsidR="005640BF">
        <w:t xml:space="preserve">melkveehouders met </w:t>
      </w:r>
      <w:r w:rsidR="005640BF" w:rsidRPr="001238FB">
        <w:t xml:space="preserve">hoogproductieve </w:t>
      </w:r>
      <w:r w:rsidR="005640BF">
        <w:t>koeien</w:t>
      </w:r>
      <w:r w:rsidR="005640BF" w:rsidRPr="001238FB">
        <w:t xml:space="preserve"> en zelfzuivelaars </w:t>
      </w:r>
      <w:r>
        <w:t>meer</w:t>
      </w:r>
      <w:r w:rsidR="005640BF" w:rsidRPr="001238FB">
        <w:t xml:space="preserve"> fosfaatrechten nodig </w:t>
      </w:r>
      <w:r>
        <w:t xml:space="preserve">zullen </w:t>
      </w:r>
      <w:r w:rsidR="005640BF" w:rsidRPr="001238FB">
        <w:t>hebben.</w:t>
      </w:r>
      <w:r>
        <w:rPr>
          <w:rStyle w:val="Voetnootmarkering"/>
        </w:rPr>
        <w:footnoteReference w:id="4"/>
      </w:r>
      <w:r w:rsidR="005640BF" w:rsidRPr="001238FB">
        <w:t xml:space="preserve"> Ik wil</w:t>
      </w:r>
      <w:r w:rsidR="00C17E3B">
        <w:t xml:space="preserve"> eerst</w:t>
      </w:r>
      <w:r w:rsidR="005640BF" w:rsidRPr="001238FB">
        <w:t xml:space="preserve"> onderzoeken of </w:t>
      </w:r>
      <w:r w:rsidR="003A745D">
        <w:t xml:space="preserve">naast </w:t>
      </w:r>
      <w:r w:rsidR="005640BF" w:rsidRPr="001238FB">
        <w:t xml:space="preserve">uitstel aanvullende overgangsmaatregelen nodig zijn. Voor zelfzuivelaars ben ik bovendien voornemens om </w:t>
      </w:r>
      <w:r w:rsidR="00911F44">
        <w:t>op termijn</w:t>
      </w:r>
      <w:r w:rsidR="005640BF" w:rsidRPr="001238FB">
        <w:t xml:space="preserve"> uit te gaan van de daadwerkelijk geproduceerde hoeveelheid melk, zoals dit ook bij de rest van de melkveehouderij het geval is</w:t>
      </w:r>
      <w:r w:rsidR="005640BF">
        <w:t xml:space="preserve"> en zoals in de consulatie duidelijk als wens naar voren kwam</w:t>
      </w:r>
      <w:r w:rsidR="005640BF" w:rsidRPr="001238FB">
        <w:t>.</w:t>
      </w:r>
      <w:r w:rsidR="005640BF">
        <w:t xml:space="preserve"> Ik </w:t>
      </w:r>
      <w:r w:rsidR="00911F44">
        <w:t>wi</w:t>
      </w:r>
      <w:r w:rsidR="005640BF">
        <w:t xml:space="preserve">l met de groep zelfzuivelaars tot afspraken komen over de manier waarop zij de </w:t>
      </w:r>
      <w:r w:rsidR="005640BF">
        <w:lastRenderedPageBreak/>
        <w:t xml:space="preserve">data over hun melkproductie kunnen aanleveren bij RVO.nl. </w:t>
      </w:r>
      <w:r w:rsidR="005640BF" w:rsidRPr="001238FB">
        <w:t xml:space="preserve">Tot die tijd blijft de </w:t>
      </w:r>
      <w:r w:rsidR="005640BF">
        <w:t>vastgestelde gemiddelde melkproductie</w:t>
      </w:r>
      <w:r w:rsidR="003A745D">
        <w:t xml:space="preserve"> waarvan bij de </w:t>
      </w:r>
      <w:proofErr w:type="spellStart"/>
      <w:r w:rsidR="003A745D">
        <w:t>zelfzuivelaarsregeling</w:t>
      </w:r>
      <w:proofErr w:type="spellEnd"/>
      <w:r w:rsidR="003A745D">
        <w:t xml:space="preserve"> wordt uitgegaan</w:t>
      </w:r>
      <w:r w:rsidR="005640BF">
        <w:t xml:space="preserve"> ongewijzigd</w:t>
      </w:r>
      <w:r w:rsidR="005640BF" w:rsidRPr="001238FB">
        <w:t>.</w:t>
      </w:r>
    </w:p>
    <w:p w:rsidR="00333C2D" w:rsidRPr="001238FB" w:rsidRDefault="00333C2D" w:rsidP="008747F9">
      <w:pPr>
        <w:contextualSpacing/>
      </w:pPr>
    </w:p>
    <w:p w:rsidR="005640BF" w:rsidRDefault="005640BF" w:rsidP="008747F9">
      <w:pPr>
        <w:contextualSpacing/>
      </w:pPr>
      <w:r w:rsidRPr="001238FB">
        <w:t xml:space="preserve">Voor biologische veehouders betekent </w:t>
      </w:r>
      <w:r w:rsidR="003A7547">
        <w:t xml:space="preserve">dit dat zij </w:t>
      </w:r>
      <w:r w:rsidRPr="001238FB">
        <w:t xml:space="preserve">uit mogen </w:t>
      </w:r>
      <w:r w:rsidR="003A7547">
        <w:t xml:space="preserve">blijven </w:t>
      </w:r>
      <w:r w:rsidRPr="001238FB">
        <w:t>gaan van de huidige vaste forfaitaire stikstofexcretie</w:t>
      </w:r>
      <w:r w:rsidR="003A7547">
        <w:t xml:space="preserve">. Ik vind het belangrijk dat zij </w:t>
      </w:r>
      <w:r w:rsidR="000E3B65">
        <w:t xml:space="preserve">de tijd </w:t>
      </w:r>
      <w:r w:rsidR="003A7547">
        <w:t>krijgen</w:t>
      </w:r>
      <w:r w:rsidR="000E3B65">
        <w:t xml:space="preserve"> om te anticiperen op de nieuwe, vaak hogere forfaitaire stikstofnormen</w:t>
      </w:r>
      <w:r w:rsidRPr="001238FB">
        <w:t>.</w:t>
      </w:r>
      <w:r>
        <w:t xml:space="preserve"> </w:t>
      </w:r>
      <w:r w:rsidR="003A7547">
        <w:t xml:space="preserve">Ik zal met de biologische sector in gesprek gaan over de implementatie van de nieuwe rekenwijze voor de stikstofexcretie. </w:t>
      </w:r>
      <w:r w:rsidR="00CA2018">
        <w:t xml:space="preserve">Op verzoek van de biologische sector wordt de voorziene wijziging voor biologisch gehouden melkgeiten wel per 1 januari 2020 doorgevoerd. Ook </w:t>
      </w:r>
      <w:r w:rsidR="00A9266D">
        <w:t xml:space="preserve">voor biologisch gehouden schapen voer ik </w:t>
      </w:r>
      <w:r w:rsidR="00CA2018">
        <w:t>de voorziene wijziging per 1 januari 2020 door</w:t>
      </w:r>
      <w:r w:rsidR="00A9266D">
        <w:t xml:space="preserve"> omdat het om een heel beperkte wijziging gaat</w:t>
      </w:r>
      <w:r w:rsidR="00CA2018">
        <w:t xml:space="preserve">. </w:t>
      </w:r>
    </w:p>
    <w:p w:rsidR="005640BF" w:rsidRDefault="005640BF" w:rsidP="008747F9">
      <w:pPr>
        <w:contextualSpacing/>
      </w:pPr>
    </w:p>
    <w:p w:rsidR="005640BF" w:rsidRPr="001238FB" w:rsidRDefault="005640BF" w:rsidP="008747F9">
      <w:pPr>
        <w:contextualSpacing/>
      </w:pPr>
      <w:r w:rsidRPr="001238FB">
        <w:t>Tot slot ben ik voornemens de voorgestelde 12-maandentermijn voor afgemolken koeien niet door te voeren</w:t>
      </w:r>
      <w:r>
        <w:t>,</w:t>
      </w:r>
      <w:r w:rsidRPr="001238FB">
        <w:t xml:space="preserve"> om te voorkomen dat er een extra barrière ontstaat om melkkoeien die niet langer geschikt zijn voor de melkproductie optimaal in te zetten voor vleesproductie. </w:t>
      </w:r>
    </w:p>
    <w:p w:rsidR="005640BF" w:rsidRDefault="005640BF" w:rsidP="008747F9">
      <w:pPr>
        <w:contextualSpacing/>
      </w:pPr>
    </w:p>
    <w:p w:rsidR="005640BF" w:rsidRPr="001238FB" w:rsidRDefault="005640BF" w:rsidP="008747F9">
      <w:pPr>
        <w:contextualSpacing/>
      </w:pPr>
      <w:r w:rsidRPr="001238FB">
        <w:t xml:space="preserve">Zoals al eerder aangegeven zal ik de actualisering van de excretieforfaits voor melkvee pas doorvoeren als het aantal rechten zich onder het </w:t>
      </w:r>
      <w:r>
        <w:t>sector</w:t>
      </w:r>
      <w:r w:rsidRPr="001238FB">
        <w:t xml:space="preserve">plafond bevindt. Pas op dat moment is geborgd dat </w:t>
      </w:r>
      <w:r>
        <w:t>de</w:t>
      </w:r>
      <w:r w:rsidRPr="001238FB">
        <w:t xml:space="preserve"> actualisering </w:t>
      </w:r>
      <w:r>
        <w:t xml:space="preserve">er </w:t>
      </w:r>
      <w:r w:rsidRPr="001238FB">
        <w:t xml:space="preserve">niet </w:t>
      </w:r>
      <w:r>
        <w:t xml:space="preserve">toe </w:t>
      </w:r>
      <w:r w:rsidRPr="001238FB">
        <w:t xml:space="preserve">zal leiden </w:t>
      </w:r>
      <w:r>
        <w:t>dat de fosfaatproductie</w:t>
      </w:r>
      <w:r w:rsidRPr="001238FB">
        <w:t xml:space="preserve"> </w:t>
      </w:r>
      <w:r>
        <w:t>het sector</w:t>
      </w:r>
      <w:r w:rsidRPr="001238FB">
        <w:t>plafond</w:t>
      </w:r>
      <w:r>
        <w:t xml:space="preserve"> overschrijdt</w:t>
      </w:r>
      <w:r w:rsidRPr="001238FB">
        <w:t>. Om het aantal rechten onder het plafond te brengen is onlangs het afromingspercentage bij overdracht van fosfaatrechten verhoogd. Omdat de meeste handel in fosfaatrechten pas aan het eind van het jaar plaatsvindt</w:t>
      </w:r>
      <w:r>
        <w:t>,</w:t>
      </w:r>
      <w:r w:rsidRPr="001238FB">
        <w:t xml:space="preserve"> is naar verwachting ook pas aan het eind van het jaar duidelijk of het aantal rechten onder het plafond komt. </w:t>
      </w:r>
      <w:r w:rsidR="00CA2018">
        <w:t>Dit betekent dat ik u</w:t>
      </w:r>
      <w:r w:rsidR="00BA247E">
        <w:t>w Kamer</w:t>
      </w:r>
      <w:r w:rsidR="00CA2018">
        <w:t xml:space="preserve"> ook pas op dat moment kan informeren of de actualisering van de excretieforfaits voor melkvee per 1 januari aanstaande in werking zal treden. </w:t>
      </w:r>
    </w:p>
    <w:bookmarkEnd w:id="1"/>
    <w:p w:rsidR="005640BF" w:rsidRDefault="005640BF" w:rsidP="008747F9"/>
    <w:p w:rsidR="005640BF" w:rsidRPr="00EC58D9" w:rsidRDefault="005640BF" w:rsidP="008747F9"/>
    <w:p w:rsidR="005640BF" w:rsidRPr="00EC58D9" w:rsidRDefault="005640BF" w:rsidP="008747F9"/>
    <w:p w:rsidR="005640BF" w:rsidRPr="00EC58D9" w:rsidRDefault="005640BF" w:rsidP="008747F9"/>
    <w:p w:rsidR="005640BF" w:rsidRPr="00EC58D9" w:rsidRDefault="005640BF" w:rsidP="008747F9">
      <w:r w:rsidRPr="00EC58D9">
        <w:t>Carola Schouten</w:t>
      </w:r>
    </w:p>
    <w:p w:rsidR="005640BF" w:rsidRPr="00006C01" w:rsidRDefault="005640BF" w:rsidP="008747F9">
      <w:r w:rsidRPr="00EC58D9">
        <w:t>Minister van Landbouw, Natuur en Voedselkwaliteit</w:t>
      </w:r>
    </w:p>
    <w:p w:rsidR="001238FB" w:rsidRDefault="001238FB" w:rsidP="008747F9">
      <w:pPr>
        <w:rPr>
          <w:b/>
        </w:rPr>
      </w:pPr>
    </w:p>
    <w:sectPr w:rsidR="001238FB" w:rsidSect="000968DA">
      <w:headerReference w:type="even" r:id="rId54"/>
      <w:headerReference w:type="default" r:id="rId55"/>
      <w:footerReference w:type="even" r:id="rId56"/>
      <w:footerReference w:type="default" r:id="rId57"/>
      <w:headerReference w:type="first" r:id="rId58"/>
      <w:footerReference w:type="first" r:id="rId59"/>
      <w:pgSz w:w="11906" w:h="16838" w:code="9"/>
      <w:pgMar w:top="2398" w:right="2818" w:bottom="1077" w:left="1559" w:header="2398" w:footer="561" w:gutter="0"/>
      <w:paperSrc w:first="261"/>
      <w:pgNumType w:start="1"/>
      <w:cols w:space="708"/>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5651B8" w:rsidRDefault="005651B8">
      <w:pPr>
        <w:spacing w:line="240" w:lineRule="auto"/>
      </w:pPr>
      <w:r>
        <w:separator/>
      </w:r>
    </w:p>
  </w:endnote>
  <w:endnote w:type="continuationSeparator" w:id="0">
    <w:p w:rsidR="005651B8" w:rsidRDefault="005651B8">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Verdana-Bold">
    <w:panose1 w:val="00000000000000000000"/>
    <w:charset w:val="00"/>
    <w:family w:val="swiss"/>
    <w:notTrueType/>
    <w:pitch w:val="default"/>
    <w:sig w:usb0="00000003" w:usb1="00000000" w:usb2="00000000" w:usb3="00000000" w:csb0="00000001" w:csb1="00000000"/>
  </w:font>
  <w:font w:name="KIX Barcode">
    <w:charset w:val="00"/>
    <w:family w:val="swiss"/>
    <w:pitch w:val="variable"/>
    <w:sig w:usb0="8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grofont">
    <w:charset w:val="00"/>
    <w:family w:val="swiss"/>
    <w:pitch w:val="variable"/>
    <w:sig w:usb0="800000A7" w:usb1="00000040" w:usb2="00000000" w:usb3="00000000" w:csb0="00000001"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741528" w:rsidRDefault="00741528">
    <w:pPr>
      <w:pStyle w:val="Voetteks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7476E6" w:rsidRPr="00BC3B53" w:rsidRDefault="007476E6" w:rsidP="008C356D">
    <w:pPr>
      <w:pStyle w:val="Voettekst"/>
      <w:spacing w:line="240" w:lineRule="auto"/>
      <w:rPr>
        <w:sz w:val="2"/>
        <w:szCs w:val="2"/>
      </w:rPr>
    </w:pPr>
  </w:p>
  <w:tbl>
    <w:tblPr>
      <w:tblW w:w="9757" w:type="dxa"/>
      <w:tblLayout w:type="fixed"/>
      <w:tblCellMar>
        <w:left w:w="0" w:type="dxa"/>
        <w:right w:w="0" w:type="dxa"/>
      </w:tblCellMar>
      <w:tblLook w:val="0000" w:firstRow="0" w:lastRow="0" w:firstColumn="0" w:lastColumn="0" w:noHBand="0" w:noVBand="0"/>
    </w:tblPr>
    <w:tblGrid>
      <w:gridCol w:w="7601"/>
      <w:gridCol w:w="2156"/>
    </w:tblGrid>
    <w:tr w:rsidR="007476E6" w:rsidTr="000968DA">
      <w:trPr>
        <w:trHeight w:hRule="exact" w:val="240"/>
      </w:trPr>
      <w:tc>
        <w:tcPr>
          <w:tcW w:w="7601" w:type="dxa"/>
          <w:shd w:val="clear" w:color="auto" w:fill="auto"/>
        </w:tcPr>
        <w:p w:rsidR="007476E6" w:rsidRDefault="007476E6" w:rsidP="003F1F6B">
          <w:pPr>
            <w:pStyle w:val="Huisstijl-Rubricering"/>
          </w:pPr>
        </w:p>
      </w:tc>
      <w:tc>
        <w:tcPr>
          <w:tcW w:w="2156" w:type="dxa"/>
        </w:tcPr>
        <w:p w:rsidR="007476E6" w:rsidRPr="00645414" w:rsidRDefault="007476E6" w:rsidP="00645414">
          <w:pPr>
            <w:pStyle w:val="Huisstijl-Paginanummering"/>
          </w:pPr>
          <w:r>
            <w:t>Pagina</w:t>
          </w:r>
          <w:r w:rsidRPr="00645414">
            <w:t xml:space="preserve"> </w:t>
          </w:r>
          <w:r w:rsidRPr="00645414">
            <w:fldChar w:fldCharType="begin"/>
          </w:r>
          <w:r w:rsidRPr="00645414">
            <w:instrText xml:space="preserve"> PAGE   \* MERGEFORMAT </w:instrText>
          </w:r>
          <w:r w:rsidRPr="00645414">
            <w:fldChar w:fldCharType="separate"/>
          </w:r>
          <w:r w:rsidR="00F91C50">
            <w:t>6</w:t>
          </w:r>
          <w:r w:rsidRPr="00645414">
            <w:fldChar w:fldCharType="end"/>
          </w:r>
          <w:r w:rsidRPr="00645414">
            <w:t xml:space="preserve"> </w:t>
          </w:r>
          <w:r>
            <w:t>van</w:t>
          </w:r>
          <w:r w:rsidRPr="00645414">
            <w:t xml:space="preserve"> </w:t>
          </w:r>
          <w:r w:rsidR="005651B8">
            <w:fldChar w:fldCharType="begin"/>
          </w:r>
          <w:r w:rsidR="005651B8">
            <w:instrText xml:space="preserve"> SECTIONPAGES   \* MERGEFORMAT </w:instrText>
          </w:r>
          <w:r w:rsidR="005651B8">
            <w:fldChar w:fldCharType="separate"/>
          </w:r>
          <w:r w:rsidR="00F91C50">
            <w:t>6</w:t>
          </w:r>
          <w:r w:rsidR="005651B8">
            <w:fldChar w:fldCharType="end"/>
          </w:r>
        </w:p>
      </w:tc>
    </w:tr>
  </w:tbl>
  <w:p w:rsidR="007476E6" w:rsidRPr="00BC3B53" w:rsidRDefault="007476E6" w:rsidP="00BC3B53">
    <w:pPr>
      <w:pStyle w:val="Voettekst"/>
      <w:spacing w:line="240" w:lineRule="auto"/>
      <w:rPr>
        <w:sz w:val="2"/>
        <w:szCs w:val="2"/>
      </w:rP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W w:w="9771" w:type="dxa"/>
      <w:tblLayout w:type="fixed"/>
      <w:tblCellMar>
        <w:left w:w="0" w:type="dxa"/>
        <w:right w:w="0" w:type="dxa"/>
      </w:tblCellMar>
      <w:tblLook w:val="0000" w:firstRow="0" w:lastRow="0" w:firstColumn="0" w:lastColumn="0" w:noHBand="0" w:noVBand="0"/>
    </w:tblPr>
    <w:tblGrid>
      <w:gridCol w:w="7601"/>
      <w:gridCol w:w="2170"/>
    </w:tblGrid>
    <w:tr w:rsidR="007476E6" w:rsidTr="000968DA">
      <w:trPr>
        <w:trHeight w:hRule="exact" w:val="240"/>
      </w:trPr>
      <w:tc>
        <w:tcPr>
          <w:tcW w:w="7601" w:type="dxa"/>
          <w:shd w:val="clear" w:color="auto" w:fill="auto"/>
        </w:tcPr>
        <w:p w:rsidR="007476E6" w:rsidRDefault="007476E6" w:rsidP="008C356D">
          <w:pPr>
            <w:pStyle w:val="Huisstijl-Rubricering"/>
          </w:pPr>
        </w:p>
      </w:tc>
      <w:tc>
        <w:tcPr>
          <w:tcW w:w="2170" w:type="dxa"/>
        </w:tcPr>
        <w:p w:rsidR="007476E6" w:rsidRPr="00ED539E" w:rsidRDefault="007476E6" w:rsidP="00ED539E">
          <w:pPr>
            <w:pStyle w:val="Huisstijl-Paginanummering"/>
          </w:pPr>
          <w:r>
            <w:t>Pagina</w:t>
          </w:r>
          <w:r w:rsidRPr="00645414">
            <w:t xml:space="preserve"> </w:t>
          </w:r>
          <w:r w:rsidRPr="00645414">
            <w:fldChar w:fldCharType="begin"/>
          </w:r>
          <w:r w:rsidRPr="00645414">
            <w:instrText xml:space="preserve"> PAGE   \* MERGEFORMAT </w:instrText>
          </w:r>
          <w:r w:rsidRPr="00645414">
            <w:fldChar w:fldCharType="separate"/>
          </w:r>
          <w:r w:rsidR="00F91C50">
            <w:t>1</w:t>
          </w:r>
          <w:r w:rsidRPr="00645414">
            <w:fldChar w:fldCharType="end"/>
          </w:r>
          <w:r w:rsidRPr="00ED539E">
            <w:rPr>
              <w:rStyle w:val="Huisstijl-GegevenCharChar"/>
            </w:rPr>
            <w:t xml:space="preserve"> </w:t>
          </w:r>
          <w:r>
            <w:rPr>
              <w:rStyle w:val="Huisstijl-GegevenCharChar"/>
            </w:rPr>
            <w:t>van</w:t>
          </w:r>
          <w:r w:rsidRPr="00ED539E">
            <w:t xml:space="preserve"> </w:t>
          </w:r>
          <w:r w:rsidR="005651B8">
            <w:fldChar w:fldCharType="begin"/>
          </w:r>
          <w:r w:rsidR="005651B8">
            <w:instrText xml:space="preserve"> SECTIONPAGES   \* MERGEFORMAT </w:instrText>
          </w:r>
          <w:r w:rsidR="005651B8">
            <w:fldChar w:fldCharType="separate"/>
          </w:r>
          <w:r w:rsidR="00F91C50">
            <w:t>6</w:t>
          </w:r>
          <w:r w:rsidR="005651B8">
            <w:fldChar w:fldCharType="end"/>
          </w:r>
        </w:p>
      </w:tc>
    </w:tr>
  </w:tbl>
  <w:p w:rsidR="007476E6" w:rsidRPr="00BC3B53" w:rsidRDefault="007476E6" w:rsidP="008C356D">
    <w:pPr>
      <w:pStyle w:val="Voettekst"/>
      <w:spacing w:line="240" w:lineRule="auto"/>
      <w:rPr>
        <w:sz w:val="2"/>
        <w:szCs w:val="2"/>
      </w:rPr>
    </w:pPr>
  </w:p>
  <w:p w:rsidR="007476E6" w:rsidRPr="00BC3B53" w:rsidRDefault="007476E6" w:rsidP="00023E9A">
    <w:pPr>
      <w:pStyle w:val="Voettekst"/>
      <w:spacing w:line="240" w:lineRule="auto"/>
      <w:rPr>
        <w:sz w:val="2"/>
        <w:szCs w:val="2"/>
      </w:rP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5651B8" w:rsidRDefault="005651B8">
      <w:pPr>
        <w:spacing w:line="240" w:lineRule="auto"/>
      </w:pPr>
      <w:r>
        <w:separator/>
      </w:r>
    </w:p>
  </w:footnote>
  <w:footnote w:type="continuationSeparator" w:id="0">
    <w:p w:rsidR="005651B8" w:rsidRDefault="005651B8">
      <w:pPr>
        <w:spacing w:line="240" w:lineRule="auto"/>
      </w:pPr>
      <w:r>
        <w:continuationSeparator/>
      </w:r>
    </w:p>
  </w:footnote>
  <w:footnote w:id="1">
    <w:p w:rsidR="007476E6" w:rsidRPr="008747F9" w:rsidRDefault="007476E6" w:rsidP="005640BF">
      <w:pPr>
        <w:pStyle w:val="Voetnoottekst"/>
        <w:rPr>
          <w:szCs w:val="13"/>
        </w:rPr>
      </w:pPr>
      <w:r w:rsidRPr="008747F9">
        <w:rPr>
          <w:rStyle w:val="Voetnootmarkering"/>
          <w:szCs w:val="13"/>
        </w:rPr>
        <w:footnoteRef/>
      </w:r>
      <w:r w:rsidRPr="008747F9">
        <w:rPr>
          <w:szCs w:val="13"/>
        </w:rPr>
        <w:t xml:space="preserve"> Bij het opstellen van het advies waren de definitieve cijfers over 2018 nog niet gereed.</w:t>
      </w:r>
    </w:p>
  </w:footnote>
  <w:footnote w:id="2">
    <w:p w:rsidR="007476E6" w:rsidRPr="008747F9" w:rsidRDefault="007476E6" w:rsidP="005640BF">
      <w:pPr>
        <w:pStyle w:val="Voetnoottekst"/>
        <w:rPr>
          <w:szCs w:val="13"/>
        </w:rPr>
      </w:pPr>
      <w:r w:rsidRPr="008747F9">
        <w:rPr>
          <w:rStyle w:val="Voetnootmarkering"/>
          <w:szCs w:val="13"/>
        </w:rPr>
        <w:footnoteRef/>
      </w:r>
      <w:r w:rsidRPr="008747F9">
        <w:rPr>
          <w:szCs w:val="13"/>
        </w:rPr>
        <w:t xml:space="preserve"> De forfaitaire fosfaatexcretie voor alles onder de 5.625 kg is op dit moment 32,4.</w:t>
      </w:r>
    </w:p>
  </w:footnote>
  <w:footnote w:id="3">
    <w:p w:rsidR="007476E6" w:rsidRPr="008747F9" w:rsidRDefault="007476E6" w:rsidP="005640BF">
      <w:pPr>
        <w:pStyle w:val="Voetnoottekst"/>
        <w:rPr>
          <w:szCs w:val="13"/>
        </w:rPr>
      </w:pPr>
      <w:r w:rsidRPr="008747F9">
        <w:rPr>
          <w:rStyle w:val="Voetnootmarkering"/>
          <w:szCs w:val="13"/>
        </w:rPr>
        <w:footnoteRef/>
      </w:r>
      <w:r w:rsidRPr="008747F9">
        <w:rPr>
          <w:szCs w:val="13"/>
        </w:rPr>
        <w:t xml:space="preserve"> De forfaitaire fosfaatexcretie voor alles boven de 10.624 kg is op dit moment 49,3.</w:t>
      </w:r>
    </w:p>
  </w:footnote>
  <w:footnote w:id="4">
    <w:p w:rsidR="007476E6" w:rsidRPr="008747F9" w:rsidRDefault="007476E6">
      <w:pPr>
        <w:pStyle w:val="Voetnoottekst"/>
        <w:rPr>
          <w:szCs w:val="13"/>
        </w:rPr>
      </w:pPr>
      <w:r w:rsidRPr="008747F9">
        <w:rPr>
          <w:rStyle w:val="Voetnootmarkering"/>
          <w:szCs w:val="13"/>
        </w:rPr>
        <w:footnoteRef/>
      </w:r>
      <w:r w:rsidRPr="008747F9">
        <w:rPr>
          <w:szCs w:val="13"/>
        </w:rPr>
        <w:t xml:space="preserve"> Ten aanzien van de extra productieklassen voor laagproductieve koeien is dit niet het geval. Ik zal deze dan ook wel doorvoeren.</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741528" w:rsidRDefault="00741528">
    <w:pPr>
      <w:pStyle w:val="Koptekst"/>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pPr w:leftFromText="142" w:rightFromText="142" w:vertAnchor="page" w:tblpX="7628" w:tblpY="2978"/>
      <w:tblOverlap w:val="never"/>
      <w:tblW w:w="2156" w:type="dxa"/>
      <w:tblLayout w:type="fixed"/>
      <w:tblCellMar>
        <w:left w:w="0" w:type="dxa"/>
        <w:right w:w="0" w:type="dxa"/>
      </w:tblCellMar>
      <w:tblLook w:val="0000" w:firstRow="0" w:lastRow="0" w:firstColumn="0" w:lastColumn="0" w:noHBand="0" w:noVBand="0"/>
    </w:tblPr>
    <w:tblGrid>
      <w:gridCol w:w="2156"/>
    </w:tblGrid>
    <w:tr w:rsidR="007476E6" w:rsidTr="00A50CF6">
      <w:tc>
        <w:tcPr>
          <w:tcW w:w="2156" w:type="dxa"/>
          <w:shd w:val="clear" w:color="auto" w:fill="auto"/>
        </w:tcPr>
        <w:p w:rsidR="007476E6" w:rsidRPr="005819CE" w:rsidRDefault="007476E6" w:rsidP="00A50CF6">
          <w:pPr>
            <w:pStyle w:val="Huisstijl-Adres"/>
          </w:pPr>
          <w:r>
            <w:rPr>
              <w:b/>
            </w:rPr>
            <w:t>Directoraat-generaal Agro</w:t>
          </w:r>
          <w:r w:rsidRPr="005819CE">
            <w:rPr>
              <w:b/>
            </w:rPr>
            <w:br/>
          </w:r>
          <w:r>
            <w:t>Directie Plantaardige Agroketens en Voedselkwaliteit</w:t>
          </w:r>
        </w:p>
      </w:tc>
    </w:tr>
    <w:tr w:rsidR="007476E6" w:rsidTr="00A50CF6">
      <w:trPr>
        <w:trHeight w:hRule="exact" w:val="200"/>
      </w:trPr>
      <w:tc>
        <w:tcPr>
          <w:tcW w:w="2156" w:type="dxa"/>
          <w:shd w:val="clear" w:color="auto" w:fill="auto"/>
        </w:tcPr>
        <w:p w:rsidR="007476E6" w:rsidRPr="005819CE" w:rsidRDefault="007476E6" w:rsidP="00A50CF6"/>
      </w:tc>
    </w:tr>
    <w:tr w:rsidR="007476E6" w:rsidTr="00502512">
      <w:trPr>
        <w:trHeight w:hRule="exact" w:val="774"/>
      </w:trPr>
      <w:tc>
        <w:tcPr>
          <w:tcW w:w="2156" w:type="dxa"/>
          <w:shd w:val="clear" w:color="auto" w:fill="auto"/>
        </w:tcPr>
        <w:p w:rsidR="007476E6" w:rsidRPr="00AA4791" w:rsidRDefault="007476E6" w:rsidP="00471BE2">
          <w:pPr>
            <w:pStyle w:val="Huisstijl-Kopje"/>
          </w:pPr>
          <w:r>
            <w:t>Ons kenmerk</w:t>
          </w:r>
        </w:p>
        <w:p w:rsidR="007476E6" w:rsidRPr="005819CE" w:rsidRDefault="007476E6" w:rsidP="001E6117">
          <w:pPr>
            <w:pStyle w:val="Huisstijl-Kopje"/>
          </w:pPr>
          <w:r>
            <w:rPr>
              <w:b w:val="0"/>
            </w:rPr>
            <w:t>DGA-PAV</w:t>
          </w:r>
          <w:r w:rsidRPr="00502512">
            <w:rPr>
              <w:b w:val="0"/>
            </w:rPr>
            <w:t xml:space="preserve"> / </w:t>
          </w:r>
          <w:sdt>
            <w:sdtPr>
              <w:rPr>
                <w:b w:val="0"/>
              </w:rPr>
              <w:alias w:val="documentId"/>
              <w:id w:val="-2120756062"/>
              <w:placeholder>
                <w:docPart w:val="DefaultPlaceholder_-1854013440"/>
              </w:placeholder>
            </w:sdtPr>
            <w:sdtEndPr/>
            <w:sdtContent>
              <w:r>
                <w:rPr>
                  <w:b w:val="0"/>
                </w:rPr>
                <w:fldChar w:fldCharType="begin"/>
              </w:r>
              <w:r>
                <w:rPr>
                  <w:b w:val="0"/>
                </w:rPr>
                <w:instrText xml:space="preserve"> DOCPROPERTY  "documentId"  \* MERGEFORMAT </w:instrText>
              </w:r>
              <w:r>
                <w:rPr>
                  <w:b w:val="0"/>
                </w:rPr>
                <w:fldChar w:fldCharType="separate"/>
              </w:r>
              <w:r>
                <w:rPr>
                  <w:b w:val="0"/>
                </w:rPr>
                <w:t>19217171</w:t>
              </w:r>
              <w:r>
                <w:rPr>
                  <w:b w:val="0"/>
                </w:rPr>
                <w:fldChar w:fldCharType="end"/>
              </w:r>
            </w:sdtContent>
          </w:sdt>
        </w:p>
      </w:tc>
    </w:tr>
  </w:tbl>
  <w:p w:rsidR="007476E6" w:rsidRDefault="007476E6" w:rsidP="008C356D"/>
  <w:p w:rsidR="007476E6" w:rsidRPr="00740712" w:rsidRDefault="007476E6" w:rsidP="008C356D"/>
  <w:p w:rsidR="007476E6" w:rsidRPr="00217880" w:rsidRDefault="007476E6" w:rsidP="008C356D">
    <w:pPr>
      <w:spacing w:line="0" w:lineRule="atLeast"/>
      <w:rPr>
        <w:sz w:val="2"/>
        <w:szCs w:val="2"/>
      </w:rPr>
    </w:pPr>
  </w:p>
  <w:p w:rsidR="007476E6" w:rsidRDefault="007476E6" w:rsidP="004F44C2">
    <w:pPr>
      <w:pStyle w:val="Koptekst"/>
      <w:rPr>
        <w:rFonts w:cs="Verdana-Bold"/>
        <w:b/>
        <w:bCs/>
        <w:smallCaps/>
        <w:szCs w:val="18"/>
      </w:rPr>
    </w:pPr>
  </w:p>
  <w:p w:rsidR="007476E6" w:rsidRDefault="007476E6" w:rsidP="004F44C2"/>
  <w:p w:rsidR="007476E6" w:rsidRPr="00740712" w:rsidRDefault="007476E6" w:rsidP="004F44C2"/>
  <w:p w:rsidR="007476E6" w:rsidRPr="00217880" w:rsidRDefault="007476E6" w:rsidP="004F44C2">
    <w:pPr>
      <w:spacing w:line="0" w:lineRule="atLeast"/>
      <w:rPr>
        <w:sz w:val="2"/>
        <w:szCs w:val="2"/>
      </w:rPr>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tbl>
    <w:tblPr>
      <w:tblW w:w="0" w:type="auto"/>
      <w:tblLayout w:type="fixed"/>
      <w:tblCellMar>
        <w:left w:w="0" w:type="dxa"/>
        <w:right w:w="0" w:type="dxa"/>
      </w:tblCellMar>
      <w:tblLook w:val="0000" w:firstRow="0" w:lastRow="0" w:firstColumn="0" w:lastColumn="0" w:noHBand="0" w:noVBand="0"/>
    </w:tblPr>
    <w:tblGrid>
      <w:gridCol w:w="737"/>
      <w:gridCol w:w="5156"/>
    </w:tblGrid>
    <w:tr w:rsidR="007476E6" w:rsidTr="000968DA">
      <w:trPr>
        <w:trHeight w:val="2636"/>
      </w:trPr>
      <w:tc>
        <w:tcPr>
          <w:tcW w:w="737" w:type="dxa"/>
          <w:shd w:val="clear" w:color="auto" w:fill="auto"/>
        </w:tcPr>
        <w:p w:rsidR="007476E6" w:rsidRDefault="007476E6" w:rsidP="00D0609E">
          <w:pPr>
            <w:framePr w:w="6340" w:h="2750" w:hRule="exact" w:hSpace="180" w:wrap="around" w:vAnchor="page" w:hAnchor="text" w:x="3873" w:y="-140"/>
            <w:spacing w:line="240" w:lineRule="auto"/>
          </w:pPr>
        </w:p>
      </w:tc>
      <w:tc>
        <w:tcPr>
          <w:tcW w:w="5156" w:type="dxa"/>
          <w:shd w:val="clear" w:color="auto" w:fill="auto"/>
        </w:tcPr>
        <w:p w:rsidR="007476E6" w:rsidRDefault="007476E6">
          <w:pPr>
            <w:rPr>
              <w:szCs w:val="18"/>
            </w:rPr>
          </w:pPr>
          <w:r>
            <w:rPr>
              <w:noProof/>
            </w:rPr>
            <w:drawing>
              <wp:inline distT="0" distB="0" distL="0" distR="0" wp14:anchorId="27C2DC8A" wp14:editId="79935519">
                <wp:extent cx="2343051" cy="1584915"/>
                <wp:effectExtent l="0" t="0" r="635" b="0"/>
                <wp:docPr id="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2077908" name="LNV_Logo_druk_corr_pos_nl_Bouwsteen.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343051" cy="1584915"/>
                        </a:xfrm>
                        <a:prstGeom prst="rect">
                          <a:avLst/>
                        </a:prstGeom>
                      </pic:spPr>
                    </pic:pic>
                  </a:graphicData>
                </a:graphic>
              </wp:inline>
            </w:drawing>
          </w:r>
        </w:p>
      </w:tc>
    </w:tr>
  </w:tbl>
  <w:p w:rsidR="007476E6" w:rsidRDefault="007476E6" w:rsidP="00D0609E">
    <w:pPr>
      <w:framePr w:w="6340" w:h="2750" w:hRule="exact" w:hSpace="180" w:wrap="around" w:vAnchor="page" w:hAnchor="text" w:x="3873" w:y="-140"/>
    </w:pPr>
  </w:p>
  <w:p w:rsidR="007476E6" w:rsidRDefault="007476E6" w:rsidP="000049FB">
    <w:pPr>
      <w:pStyle w:val="Koptekst"/>
      <w:tabs>
        <w:tab w:val="clear" w:pos="4536"/>
        <w:tab w:val="clear" w:pos="9072"/>
      </w:tabs>
    </w:pPr>
  </w:p>
  <w:tbl>
    <w:tblPr>
      <w:tblpPr w:leftFromText="142" w:rightFromText="142" w:vertAnchor="page" w:tblpX="7616" w:tblpY="2978"/>
      <w:tblOverlap w:val="never"/>
      <w:tblW w:w="2160" w:type="dxa"/>
      <w:tblLayout w:type="fixed"/>
      <w:tblCellMar>
        <w:left w:w="0" w:type="dxa"/>
        <w:right w:w="0" w:type="dxa"/>
      </w:tblCellMar>
      <w:tblLook w:val="0000" w:firstRow="0" w:lastRow="0" w:firstColumn="0" w:lastColumn="0" w:noHBand="0" w:noVBand="0"/>
    </w:tblPr>
    <w:tblGrid>
      <w:gridCol w:w="2160"/>
    </w:tblGrid>
    <w:tr w:rsidR="007476E6" w:rsidRPr="00364FB5" w:rsidTr="00A50CF6">
      <w:tc>
        <w:tcPr>
          <w:tcW w:w="2160" w:type="dxa"/>
          <w:shd w:val="clear" w:color="auto" w:fill="auto"/>
        </w:tcPr>
        <w:p w:rsidR="007476E6" w:rsidRPr="005819CE" w:rsidRDefault="007476E6" w:rsidP="00A50CF6">
          <w:pPr>
            <w:pStyle w:val="Huisstijl-Adres"/>
          </w:pPr>
          <w:r>
            <w:rPr>
              <w:b/>
            </w:rPr>
            <w:t>Directoraat-generaal Agro</w:t>
          </w:r>
          <w:r w:rsidRPr="005819CE">
            <w:rPr>
              <w:b/>
            </w:rPr>
            <w:br/>
          </w:r>
          <w:r>
            <w:t>Directie Plantaardige Agroketens en Voedselkwaliteit</w:t>
          </w:r>
        </w:p>
        <w:p w:rsidR="007476E6" w:rsidRDefault="007476E6" w:rsidP="0098788A">
          <w:pPr>
            <w:pStyle w:val="Huisstijl-Adres"/>
          </w:pPr>
          <w:r>
            <w:rPr>
              <w:b/>
            </w:rPr>
            <w:t>Bezoekadres</w:t>
          </w:r>
          <w:r>
            <w:rPr>
              <w:b/>
            </w:rPr>
            <w:br/>
          </w:r>
          <w:r>
            <w:t>Bezuidenhoutseweg 73</w:t>
          </w:r>
          <w:r w:rsidRPr="005819CE">
            <w:br/>
          </w:r>
          <w:r>
            <w:t>2594 AC Den Haag</w:t>
          </w:r>
        </w:p>
        <w:p w:rsidR="007476E6" w:rsidRDefault="007476E6" w:rsidP="0098788A">
          <w:pPr>
            <w:pStyle w:val="Huisstijl-Adres"/>
          </w:pPr>
          <w:r>
            <w:rPr>
              <w:b/>
            </w:rPr>
            <w:t>Postadres</w:t>
          </w:r>
          <w:r>
            <w:rPr>
              <w:b/>
            </w:rPr>
            <w:br/>
          </w:r>
          <w:r>
            <w:t>Postbus 20401</w:t>
          </w:r>
          <w:r w:rsidRPr="005819CE">
            <w:br/>
            <w:t>2500 E</w:t>
          </w:r>
          <w:r>
            <w:t>K</w:t>
          </w:r>
          <w:r w:rsidRPr="005819CE">
            <w:t xml:space="preserve"> Den Haag</w:t>
          </w:r>
        </w:p>
        <w:p w:rsidR="007476E6" w:rsidRPr="005B3814" w:rsidRDefault="007476E6" w:rsidP="0098788A">
          <w:pPr>
            <w:pStyle w:val="Huisstijl-Adres"/>
          </w:pPr>
          <w:r>
            <w:rPr>
              <w:b/>
            </w:rPr>
            <w:t>Overheidsidentificatienr</w:t>
          </w:r>
          <w:r>
            <w:rPr>
              <w:b/>
            </w:rPr>
            <w:br/>
          </w:r>
          <w:r>
            <w:rPr>
              <w:rFonts w:cs="Agrofont"/>
              <w:iCs/>
            </w:rPr>
            <w:t>00000001858272854000</w:t>
          </w:r>
        </w:p>
        <w:p w:rsidR="007476E6" w:rsidRPr="00364FB5" w:rsidRDefault="007476E6" w:rsidP="00A50CF6">
          <w:pPr>
            <w:pStyle w:val="Huisstijl-Adres"/>
            <w:rPr>
              <w:u w:val="single"/>
            </w:rPr>
          </w:pPr>
          <w:r>
            <w:t>T</w:t>
          </w:r>
          <w:r>
            <w:tab/>
            <w:t>070 379 8911 (algemeen)</w:t>
          </w:r>
          <w:r w:rsidRPr="005819CE">
            <w:br/>
          </w:r>
          <w:r>
            <w:t>F</w:t>
          </w:r>
          <w:r>
            <w:tab/>
            <w:t>070 378 6100 (algemeen)</w:t>
          </w:r>
          <w:r w:rsidRPr="005819CE">
            <w:br/>
          </w:r>
          <w:r>
            <w:t>www.rijksoverheid.nl/lnv</w:t>
          </w:r>
        </w:p>
      </w:tc>
    </w:tr>
    <w:tr w:rsidR="007476E6" w:rsidRPr="00364FB5" w:rsidTr="00A50CF6">
      <w:trPr>
        <w:trHeight w:hRule="exact" w:val="200"/>
      </w:trPr>
      <w:tc>
        <w:tcPr>
          <w:tcW w:w="2160" w:type="dxa"/>
          <w:shd w:val="clear" w:color="auto" w:fill="auto"/>
        </w:tcPr>
        <w:p w:rsidR="007476E6" w:rsidRPr="00BF5FB2" w:rsidRDefault="007476E6" w:rsidP="00A50CF6"/>
      </w:tc>
    </w:tr>
    <w:tr w:rsidR="007476E6" w:rsidTr="00A50CF6">
      <w:tc>
        <w:tcPr>
          <w:tcW w:w="2160" w:type="dxa"/>
          <w:shd w:val="clear" w:color="auto" w:fill="auto"/>
        </w:tcPr>
        <w:p w:rsidR="007476E6" w:rsidRPr="005819CE" w:rsidRDefault="007476E6" w:rsidP="000C0163">
          <w:pPr>
            <w:pStyle w:val="Huisstijl-Kopje"/>
          </w:pPr>
          <w:r>
            <w:t>Ons kenmerk</w:t>
          </w:r>
          <w:r w:rsidRPr="005819CE">
            <w:t xml:space="preserve"> </w:t>
          </w:r>
        </w:p>
        <w:p w:rsidR="007476E6" w:rsidRPr="005819CE" w:rsidRDefault="007476E6" w:rsidP="000C0163">
          <w:pPr>
            <w:pStyle w:val="Huisstijl-Gegeven"/>
          </w:pPr>
          <w:r>
            <w:t xml:space="preserve">DGA-PAV / </w:t>
          </w:r>
          <w:sdt>
            <w:sdtPr>
              <w:alias w:val="documentId"/>
              <w:id w:val="-542980268"/>
              <w:placeholder>
                <w:docPart w:val="DefaultPlaceholder_-1854013440"/>
              </w:placeholder>
            </w:sdtPr>
            <w:sdtEndPr/>
            <w:sdtContent>
              <w:r w:rsidR="005651B8">
                <w:fldChar w:fldCharType="begin"/>
              </w:r>
              <w:r w:rsidR="005651B8">
                <w:instrText xml:space="preserve"> DOCPROPERTY  "documentId"  \* MERGEFORMAT </w:instrText>
              </w:r>
              <w:r w:rsidR="005651B8">
                <w:fldChar w:fldCharType="separate"/>
              </w:r>
              <w:r>
                <w:t>19217171</w:t>
              </w:r>
              <w:r w:rsidR="005651B8">
                <w:fldChar w:fldCharType="end"/>
              </w:r>
            </w:sdtContent>
          </w:sdt>
        </w:p>
        <w:p w:rsidR="007476E6" w:rsidRPr="005819CE" w:rsidRDefault="007476E6" w:rsidP="00A50CF6">
          <w:pPr>
            <w:pStyle w:val="Huisstijl-Gegeven"/>
          </w:pPr>
        </w:p>
      </w:tc>
    </w:tr>
  </w:tbl>
  <w:p w:rsidR="007476E6" w:rsidRPr="00121BF0" w:rsidRDefault="007476E6" w:rsidP="00121BF0">
    <w:pPr>
      <w:rPr>
        <w:vanish/>
      </w:rPr>
    </w:pPr>
  </w:p>
  <w:tbl>
    <w:tblPr>
      <w:tblW w:w="7371" w:type="dxa"/>
      <w:tblLayout w:type="fixed"/>
      <w:tblCellMar>
        <w:left w:w="0" w:type="dxa"/>
        <w:right w:w="0" w:type="dxa"/>
      </w:tblCellMar>
      <w:tblLook w:val="0000" w:firstRow="0" w:lastRow="0" w:firstColumn="0" w:lastColumn="0" w:noHBand="0" w:noVBand="0"/>
    </w:tblPr>
    <w:tblGrid>
      <w:gridCol w:w="882"/>
      <w:gridCol w:w="6489"/>
    </w:tblGrid>
    <w:tr w:rsidR="007476E6" w:rsidTr="000968DA">
      <w:trPr>
        <w:trHeight w:val="400"/>
      </w:trPr>
      <w:tc>
        <w:tcPr>
          <w:tcW w:w="7520" w:type="dxa"/>
          <w:gridSpan w:val="2"/>
          <w:shd w:val="clear" w:color="auto" w:fill="auto"/>
        </w:tcPr>
        <w:p w:rsidR="007476E6" w:rsidRPr="00BC3B53" w:rsidRDefault="007476E6" w:rsidP="00A50CF6">
          <w:pPr>
            <w:pStyle w:val="Huisstijl-Retouradres"/>
          </w:pPr>
          <w:r>
            <w:t>&gt; Retouradres Postbus 20401 2500 EK Den Haag</w:t>
          </w:r>
        </w:p>
      </w:tc>
    </w:tr>
    <w:tr w:rsidR="007476E6" w:rsidTr="000968DA">
      <w:tc>
        <w:tcPr>
          <w:tcW w:w="7520" w:type="dxa"/>
          <w:gridSpan w:val="2"/>
          <w:shd w:val="clear" w:color="auto" w:fill="auto"/>
        </w:tcPr>
        <w:p w:rsidR="007476E6" w:rsidRDefault="007476E6"/>
      </w:tc>
    </w:tr>
    <w:tr w:rsidR="007476E6" w:rsidTr="000968DA">
      <w:trPr>
        <w:trHeight w:hRule="exact" w:val="2440"/>
      </w:trPr>
      <w:tc>
        <w:tcPr>
          <w:tcW w:w="7520" w:type="dxa"/>
          <w:gridSpan w:val="2"/>
          <w:shd w:val="clear" w:color="auto" w:fill="auto"/>
        </w:tcPr>
        <w:p w:rsidR="007476E6" w:rsidRDefault="007476E6" w:rsidP="00A50CF6">
          <w:pPr>
            <w:pStyle w:val="Huisstijl-NAW"/>
          </w:pPr>
          <w:r>
            <w:t>De Voorzitter van de Tweede Kamer</w:t>
          </w:r>
        </w:p>
        <w:p w:rsidR="007476E6" w:rsidRDefault="007476E6">
          <w:pPr>
            <w:pStyle w:val="Huisstijl-NAW"/>
          </w:pPr>
          <w:r>
            <w:t>der Staten-Generaal</w:t>
          </w:r>
        </w:p>
        <w:p w:rsidR="007476E6" w:rsidRDefault="007476E6">
          <w:pPr>
            <w:pStyle w:val="Huisstijl-NAW"/>
          </w:pPr>
          <w:r>
            <w:t>Binnenhof 4</w:t>
          </w:r>
        </w:p>
        <w:p w:rsidR="007476E6" w:rsidRPr="00364FB5" w:rsidRDefault="007476E6">
          <w:pPr>
            <w:pStyle w:val="Huisstijl-NAW"/>
          </w:pPr>
          <w:r>
            <w:t>2513 AA  DEN HAAG</w:t>
          </w:r>
        </w:p>
      </w:tc>
    </w:tr>
    <w:tr w:rsidR="007476E6" w:rsidTr="000968DA">
      <w:trPr>
        <w:trHeight w:hRule="exact" w:val="400"/>
      </w:trPr>
      <w:tc>
        <w:tcPr>
          <w:tcW w:w="7520" w:type="dxa"/>
          <w:gridSpan w:val="2"/>
          <w:shd w:val="clear" w:color="auto" w:fill="auto"/>
        </w:tcPr>
        <w:p w:rsidR="007476E6" w:rsidRPr="00035E67" w:rsidRDefault="007476E6" w:rsidP="00A50CF6">
          <w:pPr>
            <w:tabs>
              <w:tab w:val="left" w:pos="740"/>
            </w:tabs>
            <w:autoSpaceDE w:val="0"/>
            <w:autoSpaceDN w:val="0"/>
            <w:adjustRightInd w:val="0"/>
            <w:ind w:left="743" w:hanging="743"/>
            <w:rPr>
              <w:rFonts w:cs="Verdana"/>
              <w:szCs w:val="18"/>
            </w:rPr>
          </w:pPr>
        </w:p>
      </w:tc>
    </w:tr>
    <w:tr w:rsidR="007476E6" w:rsidTr="000968DA">
      <w:trPr>
        <w:trHeight w:val="240"/>
      </w:trPr>
      <w:tc>
        <w:tcPr>
          <w:tcW w:w="900" w:type="dxa"/>
          <w:shd w:val="clear" w:color="auto" w:fill="auto"/>
        </w:tcPr>
        <w:p w:rsidR="007476E6" w:rsidRPr="00AA4791" w:rsidRDefault="007476E6" w:rsidP="00DD16BB">
          <w:pPr>
            <w:rPr>
              <w:szCs w:val="18"/>
            </w:rPr>
          </w:pPr>
          <w:r>
            <w:rPr>
              <w:szCs w:val="18"/>
            </w:rPr>
            <w:t>Datum</w:t>
          </w:r>
        </w:p>
      </w:tc>
      <w:tc>
        <w:tcPr>
          <w:tcW w:w="6620" w:type="dxa"/>
          <w:shd w:val="clear" w:color="auto" w:fill="auto"/>
        </w:tcPr>
        <w:p w:rsidR="007476E6" w:rsidRPr="007709EF" w:rsidRDefault="007476E6" w:rsidP="00596986">
          <w:r>
            <w:t>8 oktober 2019</w:t>
          </w:r>
        </w:p>
      </w:tc>
    </w:tr>
    <w:tr w:rsidR="007476E6" w:rsidTr="000968DA">
      <w:trPr>
        <w:trHeight w:val="240"/>
      </w:trPr>
      <w:tc>
        <w:tcPr>
          <w:tcW w:w="900" w:type="dxa"/>
          <w:shd w:val="clear" w:color="auto" w:fill="auto"/>
        </w:tcPr>
        <w:p w:rsidR="007476E6" w:rsidRPr="00AA4791" w:rsidRDefault="007476E6" w:rsidP="00470DFF">
          <w:pPr>
            <w:rPr>
              <w:szCs w:val="18"/>
            </w:rPr>
          </w:pPr>
          <w:r>
            <w:rPr>
              <w:szCs w:val="18"/>
            </w:rPr>
            <w:t>Betreft</w:t>
          </w:r>
        </w:p>
      </w:tc>
      <w:tc>
        <w:tcPr>
          <w:tcW w:w="6620" w:type="dxa"/>
          <w:shd w:val="clear" w:color="auto" w:fill="auto"/>
        </w:tcPr>
        <w:p w:rsidR="007476E6" w:rsidRPr="007709EF" w:rsidRDefault="007476E6" w:rsidP="00A50CF6">
          <w:r>
            <w:t>Actualisering forfaitaire excretienormen</w:t>
          </w:r>
        </w:p>
      </w:tc>
    </w:tr>
  </w:tbl>
  <w:p w:rsidR="007476E6" w:rsidRPr="00BC4AE3" w:rsidRDefault="007476E6" w:rsidP="00BC4AE3">
    <w:pPr>
      <w:pStyle w:val="Kopteks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509624F"/>
    <w:multiLevelType w:val="hybridMultilevel"/>
    <w:tmpl w:val="8438CC4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 w15:restartNumberingAfterBreak="0">
    <w:nsid w:val="06866247"/>
    <w:multiLevelType w:val="hybridMultilevel"/>
    <w:tmpl w:val="1B525C8C"/>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1B9977D5"/>
    <w:multiLevelType w:val="hybridMultilevel"/>
    <w:tmpl w:val="ECA29B7A"/>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 w15:restartNumberingAfterBreak="0">
    <w:nsid w:val="24D664C4"/>
    <w:multiLevelType w:val="hybridMultilevel"/>
    <w:tmpl w:val="0DDE637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 w15:restartNumberingAfterBreak="0">
    <w:nsid w:val="2F383DA5"/>
    <w:multiLevelType w:val="hybridMultilevel"/>
    <w:tmpl w:val="51324F5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319331E8"/>
    <w:multiLevelType w:val="hybridMultilevel"/>
    <w:tmpl w:val="50F0923E"/>
    <w:lvl w:ilvl="0" w:tplc="F3906D76">
      <w:start w:val="1"/>
      <w:numFmt w:val="bullet"/>
      <w:pStyle w:val="Lijstopsomteken2"/>
      <w:lvlText w:val="–"/>
      <w:lvlJc w:val="left"/>
      <w:pPr>
        <w:tabs>
          <w:tab w:val="num" w:pos="227"/>
        </w:tabs>
        <w:ind w:left="227" w:firstLine="0"/>
      </w:pPr>
      <w:rPr>
        <w:rFonts w:ascii="Verdana" w:hAnsi="Verdana" w:hint="default"/>
      </w:rPr>
    </w:lvl>
    <w:lvl w:ilvl="1" w:tplc="D68AF440" w:tentative="1">
      <w:start w:val="1"/>
      <w:numFmt w:val="bullet"/>
      <w:lvlText w:val="o"/>
      <w:lvlJc w:val="left"/>
      <w:pPr>
        <w:tabs>
          <w:tab w:val="num" w:pos="1440"/>
        </w:tabs>
        <w:ind w:left="1440" w:hanging="360"/>
      </w:pPr>
      <w:rPr>
        <w:rFonts w:ascii="Courier New" w:hAnsi="Courier New" w:cs="Courier New" w:hint="default"/>
      </w:rPr>
    </w:lvl>
    <w:lvl w:ilvl="2" w:tplc="CA40B4D0" w:tentative="1">
      <w:start w:val="1"/>
      <w:numFmt w:val="bullet"/>
      <w:lvlText w:val=""/>
      <w:lvlJc w:val="left"/>
      <w:pPr>
        <w:tabs>
          <w:tab w:val="num" w:pos="2160"/>
        </w:tabs>
        <w:ind w:left="2160" w:hanging="360"/>
      </w:pPr>
      <w:rPr>
        <w:rFonts w:ascii="Wingdings" w:hAnsi="Wingdings" w:hint="default"/>
      </w:rPr>
    </w:lvl>
    <w:lvl w:ilvl="3" w:tplc="132850B0" w:tentative="1">
      <w:start w:val="1"/>
      <w:numFmt w:val="bullet"/>
      <w:lvlText w:val=""/>
      <w:lvlJc w:val="left"/>
      <w:pPr>
        <w:tabs>
          <w:tab w:val="num" w:pos="2880"/>
        </w:tabs>
        <w:ind w:left="2880" w:hanging="360"/>
      </w:pPr>
      <w:rPr>
        <w:rFonts w:ascii="Symbol" w:hAnsi="Symbol" w:hint="default"/>
      </w:rPr>
    </w:lvl>
    <w:lvl w:ilvl="4" w:tplc="EAD4766A" w:tentative="1">
      <w:start w:val="1"/>
      <w:numFmt w:val="bullet"/>
      <w:lvlText w:val="o"/>
      <w:lvlJc w:val="left"/>
      <w:pPr>
        <w:tabs>
          <w:tab w:val="num" w:pos="3600"/>
        </w:tabs>
        <w:ind w:left="3600" w:hanging="360"/>
      </w:pPr>
      <w:rPr>
        <w:rFonts w:ascii="Courier New" w:hAnsi="Courier New" w:cs="Courier New" w:hint="default"/>
      </w:rPr>
    </w:lvl>
    <w:lvl w:ilvl="5" w:tplc="3962D8AA" w:tentative="1">
      <w:start w:val="1"/>
      <w:numFmt w:val="bullet"/>
      <w:lvlText w:val=""/>
      <w:lvlJc w:val="left"/>
      <w:pPr>
        <w:tabs>
          <w:tab w:val="num" w:pos="4320"/>
        </w:tabs>
        <w:ind w:left="4320" w:hanging="360"/>
      </w:pPr>
      <w:rPr>
        <w:rFonts w:ascii="Wingdings" w:hAnsi="Wingdings" w:hint="default"/>
      </w:rPr>
    </w:lvl>
    <w:lvl w:ilvl="6" w:tplc="7F14C44C" w:tentative="1">
      <w:start w:val="1"/>
      <w:numFmt w:val="bullet"/>
      <w:lvlText w:val=""/>
      <w:lvlJc w:val="left"/>
      <w:pPr>
        <w:tabs>
          <w:tab w:val="num" w:pos="5040"/>
        </w:tabs>
        <w:ind w:left="5040" w:hanging="360"/>
      </w:pPr>
      <w:rPr>
        <w:rFonts w:ascii="Symbol" w:hAnsi="Symbol" w:hint="default"/>
      </w:rPr>
    </w:lvl>
    <w:lvl w:ilvl="7" w:tplc="148EF314" w:tentative="1">
      <w:start w:val="1"/>
      <w:numFmt w:val="bullet"/>
      <w:lvlText w:val="o"/>
      <w:lvlJc w:val="left"/>
      <w:pPr>
        <w:tabs>
          <w:tab w:val="num" w:pos="5760"/>
        </w:tabs>
        <w:ind w:left="5760" w:hanging="360"/>
      </w:pPr>
      <w:rPr>
        <w:rFonts w:ascii="Courier New" w:hAnsi="Courier New" w:cs="Courier New" w:hint="default"/>
      </w:rPr>
    </w:lvl>
    <w:lvl w:ilvl="8" w:tplc="CD024CDE"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4B041F51"/>
    <w:multiLevelType w:val="hybridMultilevel"/>
    <w:tmpl w:val="395264F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5084FBF3"/>
    <w:multiLevelType w:val="hybridMultilevel"/>
    <w:tmpl w:val="1D8E1FCE"/>
    <w:lvl w:ilvl="0" w:tplc="D7D80500">
      <w:start w:val="1"/>
      <w:numFmt w:val="bullet"/>
      <w:pStyle w:val="Lijstopsomteken"/>
      <w:lvlText w:val="•"/>
      <w:lvlJc w:val="left"/>
      <w:pPr>
        <w:tabs>
          <w:tab w:val="num" w:pos="227"/>
        </w:tabs>
        <w:ind w:left="227" w:hanging="227"/>
      </w:pPr>
      <w:rPr>
        <w:rFonts w:ascii="Verdana" w:hAnsi="Verdana" w:hint="default"/>
        <w:sz w:val="18"/>
        <w:szCs w:val="18"/>
      </w:rPr>
    </w:lvl>
    <w:lvl w:ilvl="1" w:tplc="4810EBAC" w:tentative="1">
      <w:start w:val="1"/>
      <w:numFmt w:val="bullet"/>
      <w:lvlText w:val="o"/>
      <w:lvlJc w:val="left"/>
      <w:pPr>
        <w:tabs>
          <w:tab w:val="num" w:pos="1440"/>
        </w:tabs>
        <w:ind w:left="1440" w:hanging="360"/>
      </w:pPr>
      <w:rPr>
        <w:rFonts w:ascii="Courier New" w:hAnsi="Courier New" w:cs="Courier New" w:hint="default"/>
      </w:rPr>
    </w:lvl>
    <w:lvl w:ilvl="2" w:tplc="AD784F64" w:tentative="1">
      <w:start w:val="1"/>
      <w:numFmt w:val="bullet"/>
      <w:lvlText w:val=""/>
      <w:lvlJc w:val="left"/>
      <w:pPr>
        <w:tabs>
          <w:tab w:val="num" w:pos="2160"/>
        </w:tabs>
        <w:ind w:left="2160" w:hanging="360"/>
      </w:pPr>
      <w:rPr>
        <w:rFonts w:ascii="Wingdings" w:hAnsi="Wingdings" w:hint="default"/>
      </w:rPr>
    </w:lvl>
    <w:lvl w:ilvl="3" w:tplc="480C87DC" w:tentative="1">
      <w:start w:val="1"/>
      <w:numFmt w:val="bullet"/>
      <w:lvlText w:val=""/>
      <w:lvlJc w:val="left"/>
      <w:pPr>
        <w:tabs>
          <w:tab w:val="num" w:pos="2880"/>
        </w:tabs>
        <w:ind w:left="2880" w:hanging="360"/>
      </w:pPr>
      <w:rPr>
        <w:rFonts w:ascii="Symbol" w:hAnsi="Symbol" w:hint="default"/>
      </w:rPr>
    </w:lvl>
    <w:lvl w:ilvl="4" w:tplc="A4420856" w:tentative="1">
      <w:start w:val="1"/>
      <w:numFmt w:val="bullet"/>
      <w:lvlText w:val="o"/>
      <w:lvlJc w:val="left"/>
      <w:pPr>
        <w:tabs>
          <w:tab w:val="num" w:pos="3600"/>
        </w:tabs>
        <w:ind w:left="3600" w:hanging="360"/>
      </w:pPr>
      <w:rPr>
        <w:rFonts w:ascii="Courier New" w:hAnsi="Courier New" w:cs="Courier New" w:hint="default"/>
      </w:rPr>
    </w:lvl>
    <w:lvl w:ilvl="5" w:tplc="238ABB6E" w:tentative="1">
      <w:start w:val="1"/>
      <w:numFmt w:val="bullet"/>
      <w:lvlText w:val=""/>
      <w:lvlJc w:val="left"/>
      <w:pPr>
        <w:tabs>
          <w:tab w:val="num" w:pos="4320"/>
        </w:tabs>
        <w:ind w:left="4320" w:hanging="360"/>
      </w:pPr>
      <w:rPr>
        <w:rFonts w:ascii="Wingdings" w:hAnsi="Wingdings" w:hint="default"/>
      </w:rPr>
    </w:lvl>
    <w:lvl w:ilvl="6" w:tplc="E0E41556" w:tentative="1">
      <w:start w:val="1"/>
      <w:numFmt w:val="bullet"/>
      <w:lvlText w:val=""/>
      <w:lvlJc w:val="left"/>
      <w:pPr>
        <w:tabs>
          <w:tab w:val="num" w:pos="5040"/>
        </w:tabs>
        <w:ind w:left="5040" w:hanging="360"/>
      </w:pPr>
      <w:rPr>
        <w:rFonts w:ascii="Symbol" w:hAnsi="Symbol" w:hint="default"/>
      </w:rPr>
    </w:lvl>
    <w:lvl w:ilvl="7" w:tplc="F09AD91A" w:tentative="1">
      <w:start w:val="1"/>
      <w:numFmt w:val="bullet"/>
      <w:lvlText w:val="o"/>
      <w:lvlJc w:val="left"/>
      <w:pPr>
        <w:tabs>
          <w:tab w:val="num" w:pos="5760"/>
        </w:tabs>
        <w:ind w:left="5760" w:hanging="360"/>
      </w:pPr>
      <w:rPr>
        <w:rFonts w:ascii="Courier New" w:hAnsi="Courier New" w:cs="Courier New" w:hint="default"/>
      </w:rPr>
    </w:lvl>
    <w:lvl w:ilvl="8" w:tplc="5ECACD78"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535B0096"/>
    <w:multiLevelType w:val="hybridMultilevel"/>
    <w:tmpl w:val="5FBC3DCE"/>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9" w15:restartNumberingAfterBreak="0">
    <w:nsid w:val="5DF51BBE"/>
    <w:multiLevelType w:val="hybridMultilevel"/>
    <w:tmpl w:val="1D8E1FCE"/>
    <w:lvl w:ilvl="0" w:tplc="C776A856">
      <w:start w:val="1"/>
      <w:numFmt w:val="bullet"/>
      <w:pStyle w:val="ListBullet0"/>
      <w:lvlText w:val="•"/>
      <w:lvlJc w:val="left"/>
      <w:pPr>
        <w:tabs>
          <w:tab w:val="num" w:pos="227"/>
        </w:tabs>
        <w:ind w:left="227" w:hanging="227"/>
      </w:pPr>
      <w:rPr>
        <w:rFonts w:ascii="Verdana" w:hAnsi="Verdana" w:hint="default"/>
        <w:sz w:val="18"/>
        <w:szCs w:val="18"/>
      </w:rPr>
    </w:lvl>
    <w:lvl w:ilvl="1" w:tplc="9CB2D5F6" w:tentative="1">
      <w:start w:val="1"/>
      <w:numFmt w:val="bullet"/>
      <w:lvlText w:val="o"/>
      <w:lvlJc w:val="left"/>
      <w:pPr>
        <w:tabs>
          <w:tab w:val="num" w:pos="1440"/>
        </w:tabs>
        <w:ind w:left="1440" w:hanging="360"/>
      </w:pPr>
      <w:rPr>
        <w:rFonts w:ascii="Courier New" w:hAnsi="Courier New" w:cs="Courier New" w:hint="default"/>
      </w:rPr>
    </w:lvl>
    <w:lvl w:ilvl="2" w:tplc="DF928A00" w:tentative="1">
      <w:start w:val="1"/>
      <w:numFmt w:val="bullet"/>
      <w:lvlText w:val=""/>
      <w:lvlJc w:val="left"/>
      <w:pPr>
        <w:tabs>
          <w:tab w:val="num" w:pos="2160"/>
        </w:tabs>
        <w:ind w:left="2160" w:hanging="360"/>
      </w:pPr>
      <w:rPr>
        <w:rFonts w:ascii="Wingdings" w:hAnsi="Wingdings" w:hint="default"/>
      </w:rPr>
    </w:lvl>
    <w:lvl w:ilvl="3" w:tplc="BBF42DE0" w:tentative="1">
      <w:start w:val="1"/>
      <w:numFmt w:val="bullet"/>
      <w:lvlText w:val=""/>
      <w:lvlJc w:val="left"/>
      <w:pPr>
        <w:tabs>
          <w:tab w:val="num" w:pos="2880"/>
        </w:tabs>
        <w:ind w:left="2880" w:hanging="360"/>
      </w:pPr>
      <w:rPr>
        <w:rFonts w:ascii="Symbol" w:hAnsi="Symbol" w:hint="default"/>
      </w:rPr>
    </w:lvl>
    <w:lvl w:ilvl="4" w:tplc="44189A56" w:tentative="1">
      <w:start w:val="1"/>
      <w:numFmt w:val="bullet"/>
      <w:lvlText w:val="o"/>
      <w:lvlJc w:val="left"/>
      <w:pPr>
        <w:tabs>
          <w:tab w:val="num" w:pos="3600"/>
        </w:tabs>
        <w:ind w:left="3600" w:hanging="360"/>
      </w:pPr>
      <w:rPr>
        <w:rFonts w:ascii="Courier New" w:hAnsi="Courier New" w:cs="Courier New" w:hint="default"/>
      </w:rPr>
    </w:lvl>
    <w:lvl w:ilvl="5" w:tplc="800A650C" w:tentative="1">
      <w:start w:val="1"/>
      <w:numFmt w:val="bullet"/>
      <w:lvlText w:val=""/>
      <w:lvlJc w:val="left"/>
      <w:pPr>
        <w:tabs>
          <w:tab w:val="num" w:pos="4320"/>
        </w:tabs>
        <w:ind w:left="4320" w:hanging="360"/>
      </w:pPr>
      <w:rPr>
        <w:rFonts w:ascii="Wingdings" w:hAnsi="Wingdings" w:hint="default"/>
      </w:rPr>
    </w:lvl>
    <w:lvl w:ilvl="6" w:tplc="1B862E70" w:tentative="1">
      <w:start w:val="1"/>
      <w:numFmt w:val="bullet"/>
      <w:lvlText w:val=""/>
      <w:lvlJc w:val="left"/>
      <w:pPr>
        <w:tabs>
          <w:tab w:val="num" w:pos="5040"/>
        </w:tabs>
        <w:ind w:left="5040" w:hanging="360"/>
      </w:pPr>
      <w:rPr>
        <w:rFonts w:ascii="Symbol" w:hAnsi="Symbol" w:hint="default"/>
      </w:rPr>
    </w:lvl>
    <w:lvl w:ilvl="7" w:tplc="E5EC2C78" w:tentative="1">
      <w:start w:val="1"/>
      <w:numFmt w:val="bullet"/>
      <w:lvlText w:val="o"/>
      <w:lvlJc w:val="left"/>
      <w:pPr>
        <w:tabs>
          <w:tab w:val="num" w:pos="5760"/>
        </w:tabs>
        <w:ind w:left="5760" w:hanging="360"/>
      </w:pPr>
      <w:rPr>
        <w:rFonts w:ascii="Courier New" w:hAnsi="Courier New" w:cs="Courier New" w:hint="default"/>
      </w:rPr>
    </w:lvl>
    <w:lvl w:ilvl="8" w:tplc="7A2EA1BE"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6593D2FD"/>
    <w:multiLevelType w:val="hybridMultilevel"/>
    <w:tmpl w:val="50F0923E"/>
    <w:lvl w:ilvl="0" w:tplc="A546FC5A">
      <w:start w:val="1"/>
      <w:numFmt w:val="bullet"/>
      <w:pStyle w:val="ListBullet20"/>
      <w:lvlText w:val="–"/>
      <w:lvlJc w:val="left"/>
      <w:pPr>
        <w:tabs>
          <w:tab w:val="num" w:pos="227"/>
        </w:tabs>
        <w:ind w:left="227" w:firstLine="0"/>
      </w:pPr>
      <w:rPr>
        <w:rFonts w:ascii="Verdana" w:hAnsi="Verdana" w:hint="default"/>
      </w:rPr>
    </w:lvl>
    <w:lvl w:ilvl="1" w:tplc="9FDAF23E" w:tentative="1">
      <w:start w:val="1"/>
      <w:numFmt w:val="bullet"/>
      <w:lvlText w:val="o"/>
      <w:lvlJc w:val="left"/>
      <w:pPr>
        <w:tabs>
          <w:tab w:val="num" w:pos="1440"/>
        </w:tabs>
        <w:ind w:left="1440" w:hanging="360"/>
      </w:pPr>
      <w:rPr>
        <w:rFonts w:ascii="Courier New" w:hAnsi="Courier New" w:cs="Courier New" w:hint="default"/>
      </w:rPr>
    </w:lvl>
    <w:lvl w:ilvl="2" w:tplc="FFD88458" w:tentative="1">
      <w:start w:val="1"/>
      <w:numFmt w:val="bullet"/>
      <w:lvlText w:val=""/>
      <w:lvlJc w:val="left"/>
      <w:pPr>
        <w:tabs>
          <w:tab w:val="num" w:pos="2160"/>
        </w:tabs>
        <w:ind w:left="2160" w:hanging="360"/>
      </w:pPr>
      <w:rPr>
        <w:rFonts w:ascii="Wingdings" w:hAnsi="Wingdings" w:hint="default"/>
      </w:rPr>
    </w:lvl>
    <w:lvl w:ilvl="3" w:tplc="A6D83198" w:tentative="1">
      <w:start w:val="1"/>
      <w:numFmt w:val="bullet"/>
      <w:lvlText w:val=""/>
      <w:lvlJc w:val="left"/>
      <w:pPr>
        <w:tabs>
          <w:tab w:val="num" w:pos="2880"/>
        </w:tabs>
        <w:ind w:left="2880" w:hanging="360"/>
      </w:pPr>
      <w:rPr>
        <w:rFonts w:ascii="Symbol" w:hAnsi="Symbol" w:hint="default"/>
      </w:rPr>
    </w:lvl>
    <w:lvl w:ilvl="4" w:tplc="EF1452A6" w:tentative="1">
      <w:start w:val="1"/>
      <w:numFmt w:val="bullet"/>
      <w:lvlText w:val="o"/>
      <w:lvlJc w:val="left"/>
      <w:pPr>
        <w:tabs>
          <w:tab w:val="num" w:pos="3600"/>
        </w:tabs>
        <w:ind w:left="3600" w:hanging="360"/>
      </w:pPr>
      <w:rPr>
        <w:rFonts w:ascii="Courier New" w:hAnsi="Courier New" w:cs="Courier New" w:hint="default"/>
      </w:rPr>
    </w:lvl>
    <w:lvl w:ilvl="5" w:tplc="24369758" w:tentative="1">
      <w:start w:val="1"/>
      <w:numFmt w:val="bullet"/>
      <w:lvlText w:val=""/>
      <w:lvlJc w:val="left"/>
      <w:pPr>
        <w:tabs>
          <w:tab w:val="num" w:pos="4320"/>
        </w:tabs>
        <w:ind w:left="4320" w:hanging="360"/>
      </w:pPr>
      <w:rPr>
        <w:rFonts w:ascii="Wingdings" w:hAnsi="Wingdings" w:hint="default"/>
      </w:rPr>
    </w:lvl>
    <w:lvl w:ilvl="6" w:tplc="8D428FD8" w:tentative="1">
      <w:start w:val="1"/>
      <w:numFmt w:val="bullet"/>
      <w:lvlText w:val=""/>
      <w:lvlJc w:val="left"/>
      <w:pPr>
        <w:tabs>
          <w:tab w:val="num" w:pos="5040"/>
        </w:tabs>
        <w:ind w:left="5040" w:hanging="360"/>
      </w:pPr>
      <w:rPr>
        <w:rFonts w:ascii="Symbol" w:hAnsi="Symbol" w:hint="default"/>
      </w:rPr>
    </w:lvl>
    <w:lvl w:ilvl="7" w:tplc="B4CA604A" w:tentative="1">
      <w:start w:val="1"/>
      <w:numFmt w:val="bullet"/>
      <w:lvlText w:val="o"/>
      <w:lvlJc w:val="left"/>
      <w:pPr>
        <w:tabs>
          <w:tab w:val="num" w:pos="5760"/>
        </w:tabs>
        <w:ind w:left="5760" w:hanging="360"/>
      </w:pPr>
      <w:rPr>
        <w:rFonts w:ascii="Courier New" w:hAnsi="Courier New" w:cs="Courier New" w:hint="default"/>
      </w:rPr>
    </w:lvl>
    <w:lvl w:ilvl="8" w:tplc="5F301A62" w:tentative="1">
      <w:start w:val="1"/>
      <w:numFmt w:val="bullet"/>
      <w:lvlText w:val=""/>
      <w:lvlJc w:val="left"/>
      <w:pPr>
        <w:tabs>
          <w:tab w:val="num" w:pos="6480"/>
        </w:tabs>
        <w:ind w:left="6480" w:hanging="360"/>
      </w:pPr>
      <w:rPr>
        <w:rFonts w:ascii="Wingdings" w:hAnsi="Wingdings" w:hint="default"/>
      </w:rPr>
    </w:lvl>
  </w:abstractNum>
  <w:num w:numId="1">
    <w:abstractNumId w:val="9"/>
  </w:num>
  <w:num w:numId="2">
    <w:abstractNumId w:val="10"/>
  </w:num>
  <w:num w:numId="3">
    <w:abstractNumId w:val="7"/>
  </w:num>
  <w:num w:numId="4">
    <w:abstractNumId w:val="5"/>
  </w:num>
  <w:num w:numId="5">
    <w:abstractNumId w:val="2"/>
  </w:num>
  <w:num w:numId="6">
    <w:abstractNumId w:val="8"/>
  </w:num>
  <w:num w:numId="7">
    <w:abstractNumId w:val="3"/>
  </w:num>
  <w:num w:numId="8">
    <w:abstractNumId w:val="6"/>
  </w:num>
  <w:num w:numId="9">
    <w:abstractNumId w:val="4"/>
  </w:num>
  <w:num w:numId="10">
    <w:abstractNumId w:val="1"/>
  </w:num>
  <w:num w:numId="11">
    <w:abstractNumId w:val="0"/>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227"/>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8027AD"/>
    <w:rsid w:val="000049FB"/>
    <w:rsid w:val="00006C01"/>
    <w:rsid w:val="00013862"/>
    <w:rsid w:val="0001705C"/>
    <w:rsid w:val="00020189"/>
    <w:rsid w:val="00020EE4"/>
    <w:rsid w:val="00023E9A"/>
    <w:rsid w:val="000301C7"/>
    <w:rsid w:val="00034A84"/>
    <w:rsid w:val="00035E67"/>
    <w:rsid w:val="000366F3"/>
    <w:rsid w:val="00071F28"/>
    <w:rsid w:val="00092799"/>
    <w:rsid w:val="00092C5F"/>
    <w:rsid w:val="00096680"/>
    <w:rsid w:val="000968DA"/>
    <w:rsid w:val="000A174A"/>
    <w:rsid w:val="000A65AC"/>
    <w:rsid w:val="000B7281"/>
    <w:rsid w:val="000B7FAB"/>
    <w:rsid w:val="000C0163"/>
    <w:rsid w:val="000C3EA9"/>
    <w:rsid w:val="000D21CE"/>
    <w:rsid w:val="000E3B65"/>
    <w:rsid w:val="000E4A66"/>
    <w:rsid w:val="00121BF0"/>
    <w:rsid w:val="00123704"/>
    <w:rsid w:val="001238FB"/>
    <w:rsid w:val="00123D43"/>
    <w:rsid w:val="001270C7"/>
    <w:rsid w:val="0014786A"/>
    <w:rsid w:val="001516A4"/>
    <w:rsid w:val="00151E5F"/>
    <w:rsid w:val="001569AB"/>
    <w:rsid w:val="001726F3"/>
    <w:rsid w:val="00172B12"/>
    <w:rsid w:val="00185576"/>
    <w:rsid w:val="00185951"/>
    <w:rsid w:val="001A2BEA"/>
    <w:rsid w:val="001A6D93"/>
    <w:rsid w:val="001E34C6"/>
    <w:rsid w:val="001E5581"/>
    <w:rsid w:val="001E5BD2"/>
    <w:rsid w:val="001E6117"/>
    <w:rsid w:val="001F3C70"/>
    <w:rsid w:val="00201F68"/>
    <w:rsid w:val="00214F2B"/>
    <w:rsid w:val="00217880"/>
    <w:rsid w:val="002428E3"/>
    <w:rsid w:val="00260BAF"/>
    <w:rsid w:val="00260F1F"/>
    <w:rsid w:val="002650F7"/>
    <w:rsid w:val="00273F3B"/>
    <w:rsid w:val="00275984"/>
    <w:rsid w:val="00280F74"/>
    <w:rsid w:val="00286998"/>
    <w:rsid w:val="00291AB7"/>
    <w:rsid w:val="0029335E"/>
    <w:rsid w:val="0029422B"/>
    <w:rsid w:val="002B153C"/>
    <w:rsid w:val="002C78DE"/>
    <w:rsid w:val="002D317B"/>
    <w:rsid w:val="002D502D"/>
    <w:rsid w:val="002E0F69"/>
    <w:rsid w:val="00312597"/>
    <w:rsid w:val="00316CDF"/>
    <w:rsid w:val="00333C2D"/>
    <w:rsid w:val="00334154"/>
    <w:rsid w:val="00340ECA"/>
    <w:rsid w:val="00341FA0"/>
    <w:rsid w:val="00353932"/>
    <w:rsid w:val="0036252A"/>
    <w:rsid w:val="00364D9D"/>
    <w:rsid w:val="00364FB5"/>
    <w:rsid w:val="0037421D"/>
    <w:rsid w:val="00383DA1"/>
    <w:rsid w:val="0039201D"/>
    <w:rsid w:val="00395575"/>
    <w:rsid w:val="003A06C8"/>
    <w:rsid w:val="003A0D7C"/>
    <w:rsid w:val="003A5812"/>
    <w:rsid w:val="003A745D"/>
    <w:rsid w:val="003A7547"/>
    <w:rsid w:val="003B7EE7"/>
    <w:rsid w:val="003D39EC"/>
    <w:rsid w:val="003E00EF"/>
    <w:rsid w:val="003E3DD5"/>
    <w:rsid w:val="003F07C6"/>
    <w:rsid w:val="003F1F6B"/>
    <w:rsid w:val="003F44B7"/>
    <w:rsid w:val="00413D48"/>
    <w:rsid w:val="00441AC2"/>
    <w:rsid w:val="0044249B"/>
    <w:rsid w:val="00447BD8"/>
    <w:rsid w:val="0045023C"/>
    <w:rsid w:val="00451A5B"/>
    <w:rsid w:val="00451FE6"/>
    <w:rsid w:val="00452BCD"/>
    <w:rsid w:val="00452CEA"/>
    <w:rsid w:val="004567AB"/>
    <w:rsid w:val="00465B52"/>
    <w:rsid w:val="00470DFF"/>
    <w:rsid w:val="00471BE2"/>
    <w:rsid w:val="00474B75"/>
    <w:rsid w:val="00483F0B"/>
    <w:rsid w:val="00496319"/>
    <w:rsid w:val="004B5465"/>
    <w:rsid w:val="004D344A"/>
    <w:rsid w:val="004D72CA"/>
    <w:rsid w:val="004E505E"/>
    <w:rsid w:val="004F44C2"/>
    <w:rsid w:val="00502512"/>
    <w:rsid w:val="00516022"/>
    <w:rsid w:val="00521CEE"/>
    <w:rsid w:val="00524FB4"/>
    <w:rsid w:val="00527BD4"/>
    <w:rsid w:val="005429DC"/>
    <w:rsid w:val="00556BEE"/>
    <w:rsid w:val="005640BF"/>
    <w:rsid w:val="005651B8"/>
    <w:rsid w:val="00573041"/>
    <w:rsid w:val="00575B80"/>
    <w:rsid w:val="005819CE"/>
    <w:rsid w:val="00584BAC"/>
    <w:rsid w:val="00596166"/>
    <w:rsid w:val="00596986"/>
    <w:rsid w:val="005A3DCD"/>
    <w:rsid w:val="005B3814"/>
    <w:rsid w:val="005C3FE0"/>
    <w:rsid w:val="005C740C"/>
    <w:rsid w:val="00600CF0"/>
    <w:rsid w:val="006048F4"/>
    <w:rsid w:val="0060660A"/>
    <w:rsid w:val="00617A44"/>
    <w:rsid w:val="006202B6"/>
    <w:rsid w:val="006247BE"/>
    <w:rsid w:val="00625CD0"/>
    <w:rsid w:val="00632158"/>
    <w:rsid w:val="00643ACA"/>
    <w:rsid w:val="00645414"/>
    <w:rsid w:val="00647D5F"/>
    <w:rsid w:val="00653606"/>
    <w:rsid w:val="00661591"/>
    <w:rsid w:val="0066632F"/>
    <w:rsid w:val="00674A89"/>
    <w:rsid w:val="00685545"/>
    <w:rsid w:val="006A1A0D"/>
    <w:rsid w:val="006B2C37"/>
    <w:rsid w:val="006B775E"/>
    <w:rsid w:val="006C2535"/>
    <w:rsid w:val="006C441E"/>
    <w:rsid w:val="006D4635"/>
    <w:rsid w:val="006E3546"/>
    <w:rsid w:val="006E5896"/>
    <w:rsid w:val="006E7D82"/>
    <w:rsid w:val="006F0F93"/>
    <w:rsid w:val="006F31F2"/>
    <w:rsid w:val="006F751F"/>
    <w:rsid w:val="00704FF3"/>
    <w:rsid w:val="00712C3A"/>
    <w:rsid w:val="00714DC5"/>
    <w:rsid w:val="00715237"/>
    <w:rsid w:val="007239A1"/>
    <w:rsid w:val="007254A5"/>
    <w:rsid w:val="007255FC"/>
    <w:rsid w:val="00725748"/>
    <w:rsid w:val="0073720D"/>
    <w:rsid w:val="00737C88"/>
    <w:rsid w:val="00740712"/>
    <w:rsid w:val="00741528"/>
    <w:rsid w:val="007426AA"/>
    <w:rsid w:val="00742AB9"/>
    <w:rsid w:val="007476E6"/>
    <w:rsid w:val="00754FBF"/>
    <w:rsid w:val="007709EF"/>
    <w:rsid w:val="00783559"/>
    <w:rsid w:val="0079551B"/>
    <w:rsid w:val="00797AA5"/>
    <w:rsid w:val="007A4105"/>
    <w:rsid w:val="007A4B04"/>
    <w:rsid w:val="007B4503"/>
    <w:rsid w:val="007C406E"/>
    <w:rsid w:val="007C4C79"/>
    <w:rsid w:val="007C5183"/>
    <w:rsid w:val="007D3D92"/>
    <w:rsid w:val="00800CCA"/>
    <w:rsid w:val="008027AD"/>
    <w:rsid w:val="00806120"/>
    <w:rsid w:val="00810C93"/>
    <w:rsid w:val="00812028"/>
    <w:rsid w:val="00813082"/>
    <w:rsid w:val="00814D03"/>
    <w:rsid w:val="00823AE2"/>
    <w:rsid w:val="0083178B"/>
    <w:rsid w:val="00833695"/>
    <w:rsid w:val="008336B7"/>
    <w:rsid w:val="00842CD8"/>
    <w:rsid w:val="008547BA"/>
    <w:rsid w:val="008553C7"/>
    <w:rsid w:val="00857FEB"/>
    <w:rsid w:val="008601AF"/>
    <w:rsid w:val="00866CC9"/>
    <w:rsid w:val="00872271"/>
    <w:rsid w:val="008747F9"/>
    <w:rsid w:val="008A28F5"/>
    <w:rsid w:val="008B3929"/>
    <w:rsid w:val="008B4CB3"/>
    <w:rsid w:val="008C356D"/>
    <w:rsid w:val="008E49AD"/>
    <w:rsid w:val="008E51E7"/>
    <w:rsid w:val="008F3246"/>
    <w:rsid w:val="008F508C"/>
    <w:rsid w:val="0090271B"/>
    <w:rsid w:val="00910642"/>
    <w:rsid w:val="00911F44"/>
    <w:rsid w:val="0091704B"/>
    <w:rsid w:val="00925348"/>
    <w:rsid w:val="009311C8"/>
    <w:rsid w:val="00933376"/>
    <w:rsid w:val="00933A2F"/>
    <w:rsid w:val="0094482A"/>
    <w:rsid w:val="009718F9"/>
    <w:rsid w:val="00972FB9"/>
    <w:rsid w:val="00975112"/>
    <w:rsid w:val="009873EE"/>
    <w:rsid w:val="0098788A"/>
    <w:rsid w:val="00994FDA"/>
    <w:rsid w:val="00995B53"/>
    <w:rsid w:val="009A3B71"/>
    <w:rsid w:val="009A61BC"/>
    <w:rsid w:val="009C3F20"/>
    <w:rsid w:val="00A219B6"/>
    <w:rsid w:val="00A21E76"/>
    <w:rsid w:val="00A30E68"/>
    <w:rsid w:val="00A34AA0"/>
    <w:rsid w:val="00A4133D"/>
    <w:rsid w:val="00A47948"/>
    <w:rsid w:val="00A50CF6"/>
    <w:rsid w:val="00A56946"/>
    <w:rsid w:val="00A70F7F"/>
    <w:rsid w:val="00A72139"/>
    <w:rsid w:val="00A82C5C"/>
    <w:rsid w:val="00A831FD"/>
    <w:rsid w:val="00A9266D"/>
    <w:rsid w:val="00AA4791"/>
    <w:rsid w:val="00AA7FC9"/>
    <w:rsid w:val="00AB5933"/>
    <w:rsid w:val="00AE013D"/>
    <w:rsid w:val="00AE11B7"/>
    <w:rsid w:val="00AF0146"/>
    <w:rsid w:val="00AF52FD"/>
    <w:rsid w:val="00AF7237"/>
    <w:rsid w:val="00B00D75"/>
    <w:rsid w:val="00B070CB"/>
    <w:rsid w:val="00B173DE"/>
    <w:rsid w:val="00B26CCF"/>
    <w:rsid w:val="00B42DFA"/>
    <w:rsid w:val="00B531DD"/>
    <w:rsid w:val="00B71DC2"/>
    <w:rsid w:val="00B82B31"/>
    <w:rsid w:val="00B93893"/>
    <w:rsid w:val="00BA129E"/>
    <w:rsid w:val="00BA247E"/>
    <w:rsid w:val="00BC3B53"/>
    <w:rsid w:val="00BC3B96"/>
    <w:rsid w:val="00BC4AE3"/>
    <w:rsid w:val="00BE3F88"/>
    <w:rsid w:val="00BE4756"/>
    <w:rsid w:val="00BE7B41"/>
    <w:rsid w:val="00BF5DE4"/>
    <w:rsid w:val="00BF5FB2"/>
    <w:rsid w:val="00C17E3B"/>
    <w:rsid w:val="00C206F1"/>
    <w:rsid w:val="00C26468"/>
    <w:rsid w:val="00C40C60"/>
    <w:rsid w:val="00C5258E"/>
    <w:rsid w:val="00C95D20"/>
    <w:rsid w:val="00C97C80"/>
    <w:rsid w:val="00CA1181"/>
    <w:rsid w:val="00CA2018"/>
    <w:rsid w:val="00CA28AF"/>
    <w:rsid w:val="00CA47D3"/>
    <w:rsid w:val="00CC7BA8"/>
    <w:rsid w:val="00CD362D"/>
    <w:rsid w:val="00CD6432"/>
    <w:rsid w:val="00CD6B5E"/>
    <w:rsid w:val="00CF053F"/>
    <w:rsid w:val="00D01ED0"/>
    <w:rsid w:val="00D0609E"/>
    <w:rsid w:val="00D078E1"/>
    <w:rsid w:val="00D100E9"/>
    <w:rsid w:val="00D2173A"/>
    <w:rsid w:val="00D21E4B"/>
    <w:rsid w:val="00D22169"/>
    <w:rsid w:val="00D23522"/>
    <w:rsid w:val="00D31BDB"/>
    <w:rsid w:val="00D516BE"/>
    <w:rsid w:val="00D5423B"/>
    <w:rsid w:val="00D54F4E"/>
    <w:rsid w:val="00D60BA4"/>
    <w:rsid w:val="00D61209"/>
    <w:rsid w:val="00D62419"/>
    <w:rsid w:val="00D77870"/>
    <w:rsid w:val="00D80CCE"/>
    <w:rsid w:val="00D95C88"/>
    <w:rsid w:val="00D97B2E"/>
    <w:rsid w:val="00DB36FE"/>
    <w:rsid w:val="00DB448A"/>
    <w:rsid w:val="00DB533A"/>
    <w:rsid w:val="00DC1F30"/>
    <w:rsid w:val="00DD16BB"/>
    <w:rsid w:val="00DE3FE0"/>
    <w:rsid w:val="00DE578A"/>
    <w:rsid w:val="00DF2583"/>
    <w:rsid w:val="00DF54D9"/>
    <w:rsid w:val="00E10DC6"/>
    <w:rsid w:val="00E11C79"/>
    <w:rsid w:val="00E11F8E"/>
    <w:rsid w:val="00E2422E"/>
    <w:rsid w:val="00E3731D"/>
    <w:rsid w:val="00E634E3"/>
    <w:rsid w:val="00E77F89"/>
    <w:rsid w:val="00E850D3"/>
    <w:rsid w:val="00EC0DFF"/>
    <w:rsid w:val="00EC237D"/>
    <w:rsid w:val="00EC58D9"/>
    <w:rsid w:val="00ED072A"/>
    <w:rsid w:val="00ED539E"/>
    <w:rsid w:val="00ED62CF"/>
    <w:rsid w:val="00EE4A1F"/>
    <w:rsid w:val="00EF1B5A"/>
    <w:rsid w:val="00EF2CCA"/>
    <w:rsid w:val="00EF495B"/>
    <w:rsid w:val="00F03963"/>
    <w:rsid w:val="00F1256D"/>
    <w:rsid w:val="00F13A4E"/>
    <w:rsid w:val="00F172BB"/>
    <w:rsid w:val="00F21BEF"/>
    <w:rsid w:val="00F327BB"/>
    <w:rsid w:val="00F3492B"/>
    <w:rsid w:val="00F41B49"/>
    <w:rsid w:val="00F50F86"/>
    <w:rsid w:val="00F53F91"/>
    <w:rsid w:val="00F61A72"/>
    <w:rsid w:val="00F66F13"/>
    <w:rsid w:val="00F74073"/>
    <w:rsid w:val="00F8713B"/>
    <w:rsid w:val="00F90A14"/>
    <w:rsid w:val="00F91C50"/>
    <w:rsid w:val="00F93F9E"/>
    <w:rsid w:val="00FB06ED"/>
    <w:rsid w:val="00FC36AB"/>
    <w:rsid w:val="00FC58B9"/>
    <w:rsid w:val="00FC592D"/>
    <w:rsid w:val="00FD6173"/>
    <w:rsid w:val="00FE486B"/>
    <w:rsid w:val="00FE4F08"/>
  </w:rsids>
  <m:mathPr>
    <m:mathFont m:val="Cambria Math"/>
    <m:brkBin m:val="before"/>
    <m:brkBinSub m:val="--"/>
    <m:smallFrac/>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5:docId w15:val="{A24E6F42-98C1-4820-A6EE-085EA3EC148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1">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ard">
    <w:name w:val="Normal"/>
    <w:qFormat/>
    <w:rsid w:val="000301C7"/>
    <w:pPr>
      <w:spacing w:line="240" w:lineRule="atLeast"/>
    </w:pPr>
    <w:rPr>
      <w:rFonts w:ascii="Verdana" w:hAnsi="Verdana"/>
      <w:sz w:val="18"/>
      <w:szCs w:val="24"/>
      <w:lang w:val="nl-NL" w:eastAsia="nl-NL"/>
    </w:rPr>
  </w:style>
  <w:style w:type="paragraph" w:styleId="Kop1">
    <w:name w:val="heading 1"/>
    <w:basedOn w:val="Standaard"/>
    <w:next w:val="Standaard"/>
    <w:link w:val="Kop1Char"/>
    <w:qFormat/>
    <w:rsid w:val="00023E9A"/>
    <w:pPr>
      <w:keepNext/>
      <w:spacing w:before="240" w:after="60"/>
      <w:outlineLvl w:val="0"/>
    </w:pPr>
    <w:rPr>
      <w:rFonts w:cs="Arial"/>
      <w:b/>
      <w:bCs/>
      <w:kern w:val="32"/>
      <w:sz w:val="32"/>
      <w:szCs w:val="32"/>
    </w:rPr>
  </w:style>
  <w:style w:type="paragraph" w:styleId="Kop2">
    <w:name w:val="heading 2"/>
    <w:basedOn w:val="Standaard"/>
    <w:next w:val="Standaard"/>
    <w:link w:val="Kop2Char"/>
    <w:qFormat/>
    <w:rsid w:val="00023E9A"/>
    <w:pPr>
      <w:keepNext/>
      <w:spacing w:before="240" w:after="60"/>
      <w:outlineLvl w:val="1"/>
    </w:pPr>
    <w:rPr>
      <w:rFonts w:cs="Arial"/>
      <w:b/>
      <w:bCs/>
      <w:i/>
      <w:iCs/>
      <w:sz w:val="28"/>
      <w:szCs w:val="28"/>
    </w:rPr>
  </w:style>
  <w:style w:type="paragraph" w:styleId="Kop3">
    <w:name w:val="heading 3"/>
    <w:basedOn w:val="Standaard"/>
    <w:next w:val="Standaard"/>
    <w:link w:val="Kop3Char"/>
    <w:qFormat/>
    <w:rsid w:val="00023E9A"/>
    <w:pPr>
      <w:keepNext/>
      <w:spacing w:before="240" w:after="60"/>
      <w:outlineLvl w:val="2"/>
    </w:pPr>
    <w:rPr>
      <w:rFonts w:cs="Arial"/>
      <w:b/>
      <w:bCs/>
      <w:sz w:val="26"/>
      <w:szCs w:val="26"/>
    </w:rPr>
  </w:style>
  <w:style w:type="paragraph" w:styleId="Kop4">
    <w:name w:val="heading 4"/>
    <w:basedOn w:val="Standaard"/>
    <w:next w:val="Standaard"/>
    <w:link w:val="Kop4Char"/>
    <w:uiPriority w:val="9"/>
    <w:unhideWhenUsed/>
    <w:qFormat/>
    <w:rsid w:val="00841CD9"/>
    <w:pPr>
      <w:keepNext/>
      <w:keepLines/>
      <w:spacing w:before="200"/>
      <w:outlineLvl w:val="3"/>
    </w:pPr>
    <w:rPr>
      <w:rFonts w:asciiTheme="majorHAnsi" w:eastAsiaTheme="majorEastAsia" w:hAnsiTheme="majorHAnsi" w:cstheme="majorBidi"/>
      <w:b/>
      <w:bCs/>
      <w:i/>
      <w:iCs/>
      <w:color w:val="4F81BD" w:themeColor="accent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rsid w:val="00023E9A"/>
    <w:pPr>
      <w:tabs>
        <w:tab w:val="center" w:pos="4536"/>
        <w:tab w:val="right" w:pos="9072"/>
      </w:tabs>
    </w:pPr>
  </w:style>
  <w:style w:type="paragraph" w:styleId="Voettekst">
    <w:name w:val="footer"/>
    <w:basedOn w:val="Standaard"/>
    <w:link w:val="VoettekstChar"/>
    <w:rsid w:val="00023E9A"/>
    <w:pPr>
      <w:tabs>
        <w:tab w:val="center" w:pos="4536"/>
        <w:tab w:val="right" w:pos="9072"/>
      </w:tabs>
    </w:pPr>
  </w:style>
  <w:style w:type="table" w:styleId="Tabelraster">
    <w:name w:val="Table Grid"/>
    <w:basedOn w:val="Standaardtabel"/>
    <w:rsid w:val="00023E9A"/>
    <w:rPr>
      <w:rFonts w:ascii="Verdana" w:hAnsi="Verdan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uisstijl-NotaGegeven">
    <w:name w:val="Huisstijl-NotaGegeven"/>
    <w:basedOn w:val="Standaard"/>
    <w:rsid w:val="00EE4C2D"/>
    <w:pPr>
      <w:adjustRightInd w:val="0"/>
      <w:spacing w:line="180" w:lineRule="exact"/>
    </w:pPr>
    <w:rPr>
      <w:rFonts w:cs="Verdana"/>
      <w:noProof/>
      <w:sz w:val="13"/>
      <w:szCs w:val="18"/>
    </w:rPr>
  </w:style>
  <w:style w:type="paragraph" w:customStyle="1" w:styleId="Huisstijl-Adres">
    <w:name w:val="Huisstijl-Adres"/>
    <w:basedOn w:val="Standaard"/>
    <w:link w:val="Huisstijl-AdresChar"/>
    <w:rsid w:val="00575B80"/>
    <w:pPr>
      <w:tabs>
        <w:tab w:val="left" w:pos="192"/>
      </w:tabs>
      <w:adjustRightInd w:val="0"/>
      <w:spacing w:after="90" w:line="180" w:lineRule="exact"/>
    </w:pPr>
    <w:rPr>
      <w:rFonts w:cs="Verdana"/>
      <w:noProof/>
      <w:sz w:val="13"/>
      <w:szCs w:val="13"/>
    </w:rPr>
  </w:style>
  <w:style w:type="paragraph" w:styleId="Lijstopsomteken">
    <w:name w:val="List Bullet"/>
    <w:basedOn w:val="Standaard"/>
    <w:rsid w:val="004F44C2"/>
    <w:pPr>
      <w:numPr>
        <w:numId w:val="3"/>
      </w:numPr>
    </w:pPr>
    <w:rPr>
      <w:noProof/>
    </w:rPr>
  </w:style>
  <w:style w:type="character" w:customStyle="1" w:styleId="Huisstijl-GegevenCharChar">
    <w:name w:val="Huisstijl-Gegeven Char Char"/>
    <w:link w:val="Huisstijl-Gegeven"/>
    <w:rsid w:val="000B7FAB"/>
    <w:rPr>
      <w:rFonts w:ascii="Verdana" w:hAnsi="Verdana"/>
      <w:noProof/>
      <w:sz w:val="13"/>
      <w:szCs w:val="24"/>
      <w:lang w:val="nl-NL" w:eastAsia="nl-NL" w:bidi="ar-SA"/>
    </w:rPr>
  </w:style>
  <w:style w:type="paragraph" w:customStyle="1" w:styleId="Huisstijl-Gegeven">
    <w:name w:val="Huisstijl-Gegeven"/>
    <w:basedOn w:val="Standaard"/>
    <w:link w:val="Huisstijl-GegevenCharChar"/>
    <w:rsid w:val="000B7FAB"/>
    <w:pPr>
      <w:spacing w:after="92" w:line="180" w:lineRule="exact"/>
    </w:pPr>
    <w:rPr>
      <w:noProof/>
      <w:sz w:val="13"/>
    </w:rPr>
  </w:style>
  <w:style w:type="paragraph" w:customStyle="1" w:styleId="Huisstijl-NotaKopje">
    <w:name w:val="Huisstijl-NotaKopje"/>
    <w:basedOn w:val="Huisstijl-NotaGegeven"/>
    <w:next w:val="Huisstijl-NotaGegeven"/>
    <w:rsid w:val="00EE4C2D"/>
    <w:pPr>
      <w:spacing w:before="160" w:line="240" w:lineRule="exact"/>
    </w:pPr>
  </w:style>
  <w:style w:type="paragraph" w:customStyle="1" w:styleId="Huisstijl-Rubricering">
    <w:name w:val="Huisstijl-Rubricering"/>
    <w:basedOn w:val="Standaard"/>
    <w:rsid w:val="000B7FAB"/>
    <w:pPr>
      <w:adjustRightInd w:val="0"/>
      <w:spacing w:line="180" w:lineRule="exact"/>
    </w:pPr>
    <w:rPr>
      <w:rFonts w:cs="Verdana-Bold"/>
      <w:b/>
      <w:bCs/>
      <w:smallCaps/>
      <w:noProof/>
      <w:sz w:val="13"/>
      <w:szCs w:val="13"/>
    </w:rPr>
  </w:style>
  <w:style w:type="paragraph" w:customStyle="1" w:styleId="Huisstijl-NAW">
    <w:name w:val="Huisstijl-NAW"/>
    <w:basedOn w:val="Standaard"/>
    <w:rsid w:val="000B7FAB"/>
    <w:pPr>
      <w:adjustRightInd w:val="0"/>
    </w:pPr>
    <w:rPr>
      <w:rFonts w:cs="Verdana"/>
      <w:noProof/>
      <w:szCs w:val="18"/>
    </w:rPr>
  </w:style>
  <w:style w:type="character" w:styleId="Hyperlink">
    <w:name w:val="Hyperlink"/>
    <w:rsid w:val="00023E9A"/>
    <w:rPr>
      <w:color w:val="0000FF"/>
      <w:u w:val="single"/>
    </w:rPr>
  </w:style>
  <w:style w:type="paragraph" w:customStyle="1" w:styleId="Huisstijl-Retouradres">
    <w:name w:val="Huisstijl-Retouradres"/>
    <w:basedOn w:val="Standaard"/>
    <w:rsid w:val="000B7FAB"/>
    <w:pPr>
      <w:spacing w:line="180" w:lineRule="exact"/>
    </w:pPr>
    <w:rPr>
      <w:noProof/>
      <w:sz w:val="13"/>
    </w:rPr>
  </w:style>
  <w:style w:type="paragraph" w:customStyle="1" w:styleId="Huisstijl-Kopje">
    <w:name w:val="Huisstijl-Kopje"/>
    <w:basedOn w:val="Huisstijl-Gegeven"/>
    <w:rsid w:val="000B7FAB"/>
    <w:pPr>
      <w:spacing w:after="0"/>
    </w:pPr>
    <w:rPr>
      <w:b/>
    </w:rPr>
  </w:style>
  <w:style w:type="paragraph" w:customStyle="1" w:styleId="Huisstijl-Voorwaarden">
    <w:name w:val="Huisstijl-Voorwaarden"/>
    <w:basedOn w:val="Standaard"/>
    <w:rsid w:val="000B7FAB"/>
    <w:pPr>
      <w:spacing w:line="180" w:lineRule="exact"/>
    </w:pPr>
    <w:rPr>
      <w:i/>
      <w:noProof/>
      <w:sz w:val="13"/>
    </w:rPr>
  </w:style>
  <w:style w:type="paragraph" w:customStyle="1" w:styleId="Huisstijl-KixCode">
    <w:name w:val="Huisstijl-KixCode"/>
    <w:basedOn w:val="Standaard"/>
    <w:rsid w:val="000B7FAB"/>
    <w:pPr>
      <w:spacing w:before="60" w:line="240" w:lineRule="auto"/>
    </w:pPr>
    <w:rPr>
      <w:rFonts w:ascii="KIX Barcode" w:hAnsi="KIX Barcode"/>
      <w:b/>
      <w:bCs/>
      <w:smallCaps/>
      <w:noProof/>
      <w:sz w:val="24"/>
    </w:rPr>
  </w:style>
  <w:style w:type="paragraph" w:customStyle="1" w:styleId="Huisstijl-Paginanummering">
    <w:name w:val="Huisstijl-Paginanummering"/>
    <w:basedOn w:val="Standaard"/>
    <w:rsid w:val="000B7FAB"/>
    <w:pPr>
      <w:spacing w:line="180" w:lineRule="exact"/>
    </w:pPr>
    <w:rPr>
      <w:noProof/>
      <w:sz w:val="13"/>
    </w:rPr>
  </w:style>
  <w:style w:type="character" w:styleId="GevolgdeHyperlink">
    <w:name w:val="FollowedHyperlink"/>
    <w:rsid w:val="006A2100"/>
    <w:rPr>
      <w:color w:val="800080"/>
      <w:u w:val="single"/>
    </w:rPr>
  </w:style>
  <w:style w:type="paragraph" w:styleId="Lijstopsomteken2">
    <w:name w:val="List Bullet 2"/>
    <w:basedOn w:val="Standaard"/>
    <w:rsid w:val="004F44C2"/>
    <w:pPr>
      <w:numPr>
        <w:numId w:val="4"/>
      </w:numPr>
      <w:tabs>
        <w:tab w:val="clear" w:pos="227"/>
        <w:tab w:val="left" w:pos="454"/>
      </w:tabs>
      <w:ind w:left="454" w:hanging="227"/>
    </w:pPr>
    <w:rPr>
      <w:noProof/>
    </w:rPr>
  </w:style>
  <w:style w:type="character" w:customStyle="1" w:styleId="Huisstijl-AdresChar">
    <w:name w:val="Huisstijl-Adres Char"/>
    <w:link w:val="Huisstijl-Adres"/>
    <w:locked/>
    <w:rsid w:val="00E15881"/>
    <w:rPr>
      <w:rFonts w:ascii="Verdana" w:hAnsi="Verdana" w:cs="Verdana"/>
      <w:noProof/>
      <w:sz w:val="13"/>
      <w:szCs w:val="13"/>
      <w:lang w:val="nl-NL" w:eastAsia="nl-NL" w:bidi="ar-SA"/>
    </w:rPr>
  </w:style>
  <w:style w:type="character" w:styleId="Tekstvantijdelijkeaanduiding">
    <w:name w:val="Placeholder Text"/>
    <w:basedOn w:val="Standaardalinea-lettertype"/>
    <w:uiPriority w:val="99"/>
    <w:semiHidden/>
    <w:rsid w:val="00BA6EB2"/>
    <w:rPr>
      <w:color w:val="808080"/>
    </w:rPr>
  </w:style>
  <w:style w:type="paragraph" w:styleId="Voetnoottekst">
    <w:name w:val="footnote text"/>
    <w:basedOn w:val="Standaard"/>
    <w:link w:val="VoetnoottekstChar"/>
    <w:unhideWhenUsed/>
    <w:rsid w:val="000301C7"/>
    <w:pPr>
      <w:spacing w:line="180" w:lineRule="atLeast"/>
    </w:pPr>
    <w:rPr>
      <w:sz w:val="13"/>
      <w:szCs w:val="20"/>
    </w:rPr>
  </w:style>
  <w:style w:type="character" w:customStyle="1" w:styleId="VoetnoottekstChar">
    <w:name w:val="Voetnoottekst Char"/>
    <w:basedOn w:val="Standaardalinea-lettertype"/>
    <w:link w:val="Voetnoottekst"/>
    <w:rsid w:val="000301C7"/>
    <w:rPr>
      <w:rFonts w:ascii="Verdana" w:hAnsi="Verdana"/>
      <w:sz w:val="13"/>
      <w:lang w:val="nl-NL" w:eastAsia="nl-NL"/>
    </w:rPr>
  </w:style>
  <w:style w:type="paragraph" w:customStyle="1" w:styleId="Normal0">
    <w:name w:val="Normal_0"/>
    <w:qFormat/>
    <w:rsid w:val="000B7FAB"/>
    <w:pPr>
      <w:spacing w:line="240" w:lineRule="atLeast"/>
    </w:pPr>
    <w:rPr>
      <w:rFonts w:ascii="Verdana" w:hAnsi="Verdana"/>
      <w:sz w:val="18"/>
      <w:szCs w:val="24"/>
      <w:lang w:val="nl-NL" w:eastAsia="nl-NL"/>
    </w:rPr>
  </w:style>
  <w:style w:type="paragraph" w:customStyle="1" w:styleId="Heading10">
    <w:name w:val="Heading 1_0"/>
    <w:basedOn w:val="Normal0"/>
    <w:next w:val="Normal0"/>
    <w:qFormat/>
    <w:rsid w:val="00023E9A"/>
    <w:pPr>
      <w:keepNext/>
      <w:spacing w:before="240" w:after="60"/>
      <w:outlineLvl w:val="0"/>
    </w:pPr>
    <w:rPr>
      <w:rFonts w:cs="Arial"/>
      <w:b/>
      <w:bCs/>
      <w:kern w:val="32"/>
      <w:sz w:val="32"/>
      <w:szCs w:val="32"/>
    </w:rPr>
  </w:style>
  <w:style w:type="paragraph" w:customStyle="1" w:styleId="Heading20">
    <w:name w:val="Heading 2_0"/>
    <w:basedOn w:val="Normal0"/>
    <w:next w:val="Normal0"/>
    <w:qFormat/>
    <w:rsid w:val="00023E9A"/>
    <w:pPr>
      <w:keepNext/>
      <w:spacing w:before="240" w:after="60"/>
      <w:outlineLvl w:val="1"/>
    </w:pPr>
    <w:rPr>
      <w:rFonts w:cs="Arial"/>
      <w:b/>
      <w:bCs/>
      <w:i/>
      <w:iCs/>
      <w:sz w:val="28"/>
      <w:szCs w:val="28"/>
    </w:rPr>
  </w:style>
  <w:style w:type="paragraph" w:customStyle="1" w:styleId="Heading30">
    <w:name w:val="Heading 3_0"/>
    <w:basedOn w:val="Normal0"/>
    <w:next w:val="Normal0"/>
    <w:qFormat/>
    <w:rsid w:val="00023E9A"/>
    <w:pPr>
      <w:keepNext/>
      <w:spacing w:before="240" w:after="60"/>
      <w:outlineLvl w:val="2"/>
    </w:pPr>
    <w:rPr>
      <w:rFonts w:cs="Arial"/>
      <w:b/>
      <w:bCs/>
      <w:sz w:val="26"/>
      <w:szCs w:val="26"/>
    </w:rPr>
  </w:style>
  <w:style w:type="character" w:customStyle="1" w:styleId="DefaultParagraphFont0">
    <w:name w:val="Default Paragraph Font_0"/>
    <w:semiHidden/>
    <w:rsid w:val="00023E9A"/>
  </w:style>
  <w:style w:type="table" w:customStyle="1" w:styleId="TableNormal0">
    <w:name w:val="Table Normal_0"/>
    <w:semiHidden/>
    <w:tblPr>
      <w:tblInd w:w="0" w:type="dxa"/>
      <w:tblCellMar>
        <w:top w:w="0" w:type="dxa"/>
        <w:left w:w="108" w:type="dxa"/>
        <w:bottom w:w="0" w:type="dxa"/>
        <w:right w:w="108" w:type="dxa"/>
      </w:tblCellMar>
    </w:tblPr>
  </w:style>
  <w:style w:type="numbering" w:customStyle="1" w:styleId="NoList0">
    <w:name w:val="No List_0"/>
    <w:semiHidden/>
    <w:rsid w:val="00023E9A"/>
  </w:style>
  <w:style w:type="paragraph" w:customStyle="1" w:styleId="Header0">
    <w:name w:val="Header_0"/>
    <w:basedOn w:val="Normal0"/>
    <w:rsid w:val="00023E9A"/>
    <w:pPr>
      <w:tabs>
        <w:tab w:val="center" w:pos="4536"/>
        <w:tab w:val="right" w:pos="9072"/>
      </w:tabs>
    </w:pPr>
  </w:style>
  <w:style w:type="paragraph" w:customStyle="1" w:styleId="Footer0">
    <w:name w:val="Footer_0"/>
    <w:basedOn w:val="Normal0"/>
    <w:rsid w:val="00023E9A"/>
    <w:pPr>
      <w:tabs>
        <w:tab w:val="center" w:pos="4536"/>
        <w:tab w:val="right" w:pos="9072"/>
      </w:tabs>
    </w:pPr>
  </w:style>
  <w:style w:type="table" w:customStyle="1" w:styleId="TableGrid0">
    <w:name w:val="Table Grid_0"/>
    <w:basedOn w:val="TableNormal0"/>
    <w:rsid w:val="00023E9A"/>
    <w:rPr>
      <w:rFonts w:ascii="Verdana" w:hAnsi="Verdan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istBullet0">
    <w:name w:val="List Bullet_0"/>
    <w:basedOn w:val="Normal0"/>
    <w:rsid w:val="004F44C2"/>
    <w:pPr>
      <w:numPr>
        <w:numId w:val="1"/>
      </w:numPr>
    </w:pPr>
    <w:rPr>
      <w:noProof/>
    </w:rPr>
  </w:style>
  <w:style w:type="paragraph" w:customStyle="1" w:styleId="ListBullet20">
    <w:name w:val="List Bullet 2_0"/>
    <w:basedOn w:val="Normal0"/>
    <w:rsid w:val="004F44C2"/>
    <w:pPr>
      <w:numPr>
        <w:numId w:val="2"/>
      </w:numPr>
      <w:tabs>
        <w:tab w:val="clear" w:pos="227"/>
        <w:tab w:val="left" w:pos="454"/>
      </w:tabs>
      <w:ind w:left="454" w:hanging="227"/>
    </w:pPr>
    <w:rPr>
      <w:noProof/>
    </w:rPr>
  </w:style>
  <w:style w:type="character" w:customStyle="1" w:styleId="FollowedHyperlink0">
    <w:name w:val="FollowedHyperlink_0"/>
    <w:rsid w:val="006A2100"/>
    <w:rPr>
      <w:color w:val="800080"/>
      <w:u w:val="single"/>
    </w:rPr>
  </w:style>
  <w:style w:type="character" w:customStyle="1" w:styleId="KoptekstChar">
    <w:name w:val="Koptekst Char"/>
    <w:basedOn w:val="Standaardalinea-lettertype"/>
    <w:link w:val="Koptekst"/>
    <w:rsid w:val="00841CD9"/>
    <w:rPr>
      <w:rFonts w:ascii="Verdana" w:eastAsia="Times New Roman" w:hAnsi="Verdana" w:cs="Times New Roman"/>
      <w:sz w:val="18"/>
      <w:szCs w:val="24"/>
      <w:lang w:val="nl-NL" w:eastAsia="nl-NL"/>
    </w:rPr>
  </w:style>
  <w:style w:type="character" w:customStyle="1" w:styleId="Kop1Char">
    <w:name w:val="Kop 1 Char"/>
    <w:basedOn w:val="Standaardalinea-lettertype"/>
    <w:link w:val="Kop1"/>
    <w:rsid w:val="00841CD9"/>
    <w:rPr>
      <w:rFonts w:ascii="Verdana" w:eastAsia="Times New Roman" w:hAnsi="Verdana" w:cs="Arial"/>
      <w:b/>
      <w:bCs/>
      <w:kern w:val="32"/>
      <w:sz w:val="32"/>
      <w:szCs w:val="32"/>
      <w:lang w:val="nl-NL" w:eastAsia="nl-NL"/>
    </w:rPr>
  </w:style>
  <w:style w:type="character" w:customStyle="1" w:styleId="Kop2Char">
    <w:name w:val="Kop 2 Char"/>
    <w:basedOn w:val="Standaardalinea-lettertype"/>
    <w:link w:val="Kop2"/>
    <w:rsid w:val="00841CD9"/>
    <w:rPr>
      <w:rFonts w:ascii="Verdana" w:eastAsia="Times New Roman" w:hAnsi="Verdana" w:cs="Arial"/>
      <w:b/>
      <w:bCs/>
      <w:i/>
      <w:iCs/>
      <w:sz w:val="28"/>
      <w:szCs w:val="28"/>
      <w:lang w:val="nl-NL" w:eastAsia="nl-NL"/>
    </w:rPr>
  </w:style>
  <w:style w:type="character" w:customStyle="1" w:styleId="Kop3Char">
    <w:name w:val="Kop 3 Char"/>
    <w:basedOn w:val="Standaardalinea-lettertype"/>
    <w:link w:val="Kop3"/>
    <w:rsid w:val="00841CD9"/>
    <w:rPr>
      <w:rFonts w:ascii="Verdana" w:eastAsia="Times New Roman" w:hAnsi="Verdana" w:cs="Arial"/>
      <w:b/>
      <w:bCs/>
      <w:sz w:val="26"/>
      <w:szCs w:val="26"/>
      <w:lang w:val="nl-NL" w:eastAsia="nl-NL"/>
    </w:rPr>
  </w:style>
  <w:style w:type="character" w:customStyle="1" w:styleId="Kop4Char">
    <w:name w:val="Kop 4 Char"/>
    <w:basedOn w:val="Standaardalinea-lettertype"/>
    <w:link w:val="Kop4"/>
    <w:uiPriority w:val="9"/>
    <w:rsid w:val="00841CD9"/>
    <w:rPr>
      <w:rFonts w:asciiTheme="majorHAnsi" w:eastAsiaTheme="majorEastAsia" w:hAnsiTheme="majorHAnsi" w:cstheme="majorBidi"/>
      <w:b/>
      <w:bCs/>
      <w:i/>
      <w:iCs/>
      <w:color w:val="4F81BD" w:themeColor="accent1"/>
    </w:rPr>
  </w:style>
  <w:style w:type="paragraph" w:styleId="Standaardinspringing">
    <w:name w:val="Normal Indent"/>
    <w:basedOn w:val="Standaard"/>
    <w:uiPriority w:val="99"/>
    <w:unhideWhenUsed/>
    <w:rsid w:val="00841CD9"/>
    <w:pPr>
      <w:ind w:left="720"/>
    </w:pPr>
  </w:style>
  <w:style w:type="paragraph" w:styleId="Ondertitel">
    <w:name w:val="Subtitle"/>
    <w:basedOn w:val="Standaard"/>
    <w:next w:val="Standaard"/>
    <w:link w:val="OndertitelChar"/>
    <w:uiPriority w:val="11"/>
    <w:qFormat/>
    <w:rsid w:val="00841CD9"/>
    <w:pPr>
      <w:numPr>
        <w:ilvl w:val="1"/>
      </w:numPr>
      <w:ind w:left="86"/>
    </w:pPr>
    <w:rPr>
      <w:rFonts w:asciiTheme="majorHAnsi" w:eastAsiaTheme="majorEastAsia" w:hAnsiTheme="majorHAnsi" w:cstheme="majorBidi"/>
      <w:i/>
      <w:iCs/>
      <w:color w:val="4F81BD" w:themeColor="accent1"/>
      <w:spacing w:val="15"/>
      <w:sz w:val="24"/>
    </w:rPr>
  </w:style>
  <w:style w:type="character" w:customStyle="1" w:styleId="OndertitelChar">
    <w:name w:val="Ondertitel Char"/>
    <w:basedOn w:val="Standaardalinea-lettertype"/>
    <w:link w:val="Ondertitel"/>
    <w:uiPriority w:val="11"/>
    <w:rsid w:val="00841CD9"/>
    <w:rPr>
      <w:rFonts w:asciiTheme="majorHAnsi" w:eastAsiaTheme="majorEastAsia" w:hAnsiTheme="majorHAnsi" w:cstheme="majorBidi"/>
      <w:i/>
      <w:iCs/>
      <w:color w:val="4F81BD" w:themeColor="accent1"/>
      <w:spacing w:val="15"/>
      <w:sz w:val="24"/>
      <w:szCs w:val="24"/>
    </w:rPr>
  </w:style>
  <w:style w:type="paragraph" w:styleId="Titel">
    <w:name w:val="Title"/>
    <w:basedOn w:val="Standaard"/>
    <w:next w:val="Standaard"/>
    <w:link w:val="TitelChar"/>
    <w:uiPriority w:val="10"/>
    <w:qFormat/>
    <w:rsid w:val="00841CD9"/>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elChar">
    <w:name w:val="Titel Char"/>
    <w:basedOn w:val="Standaardalinea-lettertype"/>
    <w:link w:val="Titel"/>
    <w:uiPriority w:val="10"/>
    <w:rsid w:val="00841CD9"/>
    <w:rPr>
      <w:rFonts w:asciiTheme="majorHAnsi" w:eastAsiaTheme="majorEastAsia" w:hAnsiTheme="majorHAnsi" w:cstheme="majorBidi"/>
      <w:color w:val="17365D" w:themeColor="text2" w:themeShade="BF"/>
      <w:spacing w:val="5"/>
      <w:kern w:val="28"/>
      <w:sz w:val="52"/>
      <w:szCs w:val="52"/>
    </w:rPr>
  </w:style>
  <w:style w:type="character" w:styleId="Nadruk">
    <w:name w:val="Emphasis"/>
    <w:basedOn w:val="Standaardalinea-lettertype"/>
    <w:uiPriority w:val="20"/>
    <w:qFormat/>
    <w:rsid w:val="00D1197D"/>
    <w:rPr>
      <w:i/>
      <w:iCs/>
    </w:rPr>
  </w:style>
  <w:style w:type="character" w:customStyle="1" w:styleId="VoettekstChar">
    <w:name w:val="Voettekst Char"/>
    <w:basedOn w:val="Standaardalinea-lettertype"/>
    <w:link w:val="Voettekst"/>
    <w:rsid w:val="00DE555F"/>
    <w:rPr>
      <w:rFonts w:ascii="Verdana" w:eastAsia="Times New Roman" w:hAnsi="Verdana" w:cs="Times New Roman"/>
      <w:sz w:val="18"/>
      <w:szCs w:val="24"/>
      <w:lang w:val="nl-NL" w:eastAsia="nl-NL"/>
    </w:rPr>
  </w:style>
  <w:style w:type="paragraph" w:styleId="Ballontekst">
    <w:name w:val="Balloon Text"/>
    <w:basedOn w:val="Standaard"/>
    <w:link w:val="BallontekstChar"/>
    <w:rsid w:val="00EF495B"/>
    <w:pPr>
      <w:spacing w:line="240" w:lineRule="auto"/>
    </w:pPr>
    <w:rPr>
      <w:rFonts w:ascii="Tahoma" w:hAnsi="Tahoma" w:cs="Tahoma"/>
      <w:sz w:val="16"/>
      <w:szCs w:val="16"/>
    </w:rPr>
  </w:style>
  <w:style w:type="character" w:customStyle="1" w:styleId="BallontekstChar">
    <w:name w:val="Ballontekst Char"/>
    <w:basedOn w:val="Standaardalinea-lettertype"/>
    <w:link w:val="Ballontekst"/>
    <w:rsid w:val="00EF495B"/>
    <w:rPr>
      <w:rFonts w:ascii="Tahoma" w:hAnsi="Tahoma" w:cs="Tahoma"/>
      <w:sz w:val="16"/>
      <w:szCs w:val="16"/>
      <w:lang w:val="nl-NL" w:eastAsia="nl-NL"/>
    </w:rPr>
  </w:style>
  <w:style w:type="character" w:styleId="Voetnootmarkering">
    <w:name w:val="footnote reference"/>
    <w:basedOn w:val="Standaardalinea-lettertype"/>
    <w:semiHidden/>
    <w:unhideWhenUsed/>
    <w:rsid w:val="001238FB"/>
    <w:rPr>
      <w:vertAlign w:val="superscript"/>
    </w:rPr>
  </w:style>
  <w:style w:type="paragraph" w:styleId="Lijstalinea">
    <w:name w:val="List Paragraph"/>
    <w:basedOn w:val="Standaard"/>
    <w:uiPriority w:val="34"/>
    <w:qFormat/>
    <w:rsid w:val="00E11C79"/>
    <w:pPr>
      <w:ind w:left="720"/>
      <w:contextualSpacing/>
    </w:pPr>
  </w:style>
  <w:style w:type="character" w:styleId="Verwijzingopmerking">
    <w:name w:val="annotation reference"/>
    <w:basedOn w:val="Standaardalinea-lettertype"/>
    <w:semiHidden/>
    <w:unhideWhenUsed/>
    <w:rsid w:val="005640BF"/>
    <w:rPr>
      <w:sz w:val="16"/>
      <w:szCs w:val="16"/>
    </w:rPr>
  </w:style>
  <w:style w:type="paragraph" w:styleId="Tekstopmerking">
    <w:name w:val="annotation text"/>
    <w:basedOn w:val="Standaard"/>
    <w:link w:val="TekstopmerkingChar"/>
    <w:semiHidden/>
    <w:unhideWhenUsed/>
    <w:rsid w:val="005640BF"/>
    <w:pPr>
      <w:spacing w:line="240" w:lineRule="auto"/>
    </w:pPr>
    <w:rPr>
      <w:sz w:val="20"/>
      <w:szCs w:val="20"/>
    </w:rPr>
  </w:style>
  <w:style w:type="character" w:customStyle="1" w:styleId="TekstopmerkingChar">
    <w:name w:val="Tekst opmerking Char"/>
    <w:basedOn w:val="Standaardalinea-lettertype"/>
    <w:link w:val="Tekstopmerking"/>
    <w:semiHidden/>
    <w:rsid w:val="005640BF"/>
    <w:rPr>
      <w:rFonts w:ascii="Verdana" w:hAnsi="Verdana"/>
      <w:lang w:val="nl-NL" w:eastAsia="nl-NL"/>
    </w:rPr>
  </w:style>
  <w:style w:type="paragraph" w:styleId="Onderwerpvanopmerking">
    <w:name w:val="annotation subject"/>
    <w:basedOn w:val="Tekstopmerking"/>
    <w:next w:val="Tekstopmerking"/>
    <w:link w:val="OnderwerpvanopmerkingChar"/>
    <w:semiHidden/>
    <w:unhideWhenUsed/>
    <w:rsid w:val="006E5896"/>
    <w:rPr>
      <w:b/>
      <w:bCs/>
    </w:rPr>
  </w:style>
  <w:style w:type="character" w:customStyle="1" w:styleId="OnderwerpvanopmerkingChar">
    <w:name w:val="Onderwerp van opmerking Char"/>
    <w:basedOn w:val="TekstopmerkingChar"/>
    <w:link w:val="Onderwerpvanopmerking"/>
    <w:semiHidden/>
    <w:rsid w:val="006E5896"/>
    <w:rPr>
      <w:rFonts w:ascii="Verdana" w:hAnsi="Verdana"/>
      <w:b/>
      <w:bCs/>
      <w:lang w:val="nl-NL"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optimizeForBrowser/>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settings" Target="settings.xml"/><Relationship Id="rId55" Type="http://schemas.openxmlformats.org/officeDocument/2006/relationships/header" Target="header2.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customXml" Target="../customXml/item41.xml"/><Relationship Id="rId54" Type="http://schemas.openxmlformats.org/officeDocument/2006/relationships/header" Target="header1.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endnotes" Target="endnotes.xml"/><Relationship Id="rId58"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styles" Target="styles.xml"/><Relationship Id="rId57" Type="http://schemas.openxmlformats.org/officeDocument/2006/relationships/footer" Target="footer2.xml"/><Relationship Id="rId61" Type="http://schemas.openxmlformats.org/officeDocument/2006/relationships/glossaryDocument" Target="glossary/document.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footnotes" Target="footnotes.xm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numbering" Target="numbering.xml"/><Relationship Id="rId56" Type="http://schemas.openxmlformats.org/officeDocument/2006/relationships/footer" Target="footer1.xml"/><Relationship Id="rId8" Type="http://schemas.openxmlformats.org/officeDocument/2006/relationships/customXml" Target="../customXml/item8.xml"/><Relationship Id="rId51"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footer" Target="footer3.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docParts>
    <w:docPart>
      <w:docPartPr>
        <w:name w:val="DefaultPlaceholder_-1854013440"/>
        <w:category>
          <w:name w:val="Algemeen"/>
          <w:gallery w:val="placeholder"/>
        </w:category>
        <w:types>
          <w:type w:val="bbPlcHdr"/>
        </w:types>
        <w:behaviors>
          <w:behavior w:val="content"/>
        </w:behaviors>
        <w:guid w:val="{87CD418B-31BE-48CC-B2A4-56F00F85631C}"/>
      </w:docPartPr>
      <w:docPartBody>
        <w:p w:rsidR="00F41B49" w:rsidRDefault="008F28C6">
          <w:r w:rsidRPr="008E51E7">
            <w:rPr>
              <w:rStyle w:val="Tekstvantijdelijkeaanduiding"/>
            </w:rPr>
            <w:t>Klik of tik om tekst in te 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Verdana-Bold">
    <w:panose1 w:val="00000000000000000000"/>
    <w:charset w:val="00"/>
    <w:family w:val="swiss"/>
    <w:notTrueType/>
    <w:pitch w:val="default"/>
    <w:sig w:usb0="00000003" w:usb1="00000000" w:usb2="00000000" w:usb3="00000000" w:csb0="00000001" w:csb1="00000000"/>
  </w:font>
  <w:font w:name="KIX Barcode">
    <w:charset w:val="00"/>
    <w:family w:val="swiss"/>
    <w:pitch w:val="variable"/>
    <w:sig w:usb0="8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grofont">
    <w:charset w:val="00"/>
    <w:family w:val="swiss"/>
    <w:pitch w:val="variable"/>
    <w:sig w:usb0="800000A7" w:usb1="00000040" w:usb2="00000000" w:usb3="00000000" w:csb0="00000001"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085ACD"/>
    <w:rsid w:val="00085ACD"/>
    <w:rsid w:val="001E17C3"/>
    <w:rsid w:val="002A678C"/>
    <w:rsid w:val="00437250"/>
    <w:rsid w:val="00533FB8"/>
    <w:rsid w:val="005C3835"/>
    <w:rsid w:val="00727F19"/>
    <w:rsid w:val="008F28C6"/>
    <w:rsid w:val="00946993"/>
    <w:rsid w:val="00C00DF0"/>
    <w:rsid w:val="00E3227A"/>
    <w:rsid w:val="00E938DD"/>
    <w:rsid w:val="00F41B49"/>
  </w:rsids>
  <m:mathPr>
    <m:mathFont m:val="Cambria Math"/>
    <m:brkBin m:val="before"/>
    <m:brkBinSub m:val="--"/>
    <m:smallFrac/>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ard">
    <w:name w:val="Normal"/>
    <w:qFormat/>
    <w:rsid w:val="00085ACD"/>
    <w:rPr>
      <w:rFonts w:cs="Times New Roman"/>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085ACD"/>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item1.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2.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6.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7.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8.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9.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10.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11.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12.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13.xml><?xml version="1.0" encoding="utf-8"?>
<?mso-contentType ?>
<FormTemplates xmlns="http://schemas.microsoft.com/sharepoint/v3/contenttype/forms">
  <Display>DocumentLibraryForm</Display>
  <Edit>DocumentLibraryForm</Edit>
  <New>DocumentLibraryForm</New>
</FormTemplates>
</file>

<file path=customXml/item14.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15.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16.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17.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18.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19.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20.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21.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22.xml><?xml version="1.0" encoding="utf-8"?>
<ct:contentTypeSchema xmlns:ct="http://schemas.microsoft.com/office/2006/metadata/contentType" xmlns:ma="http://schemas.microsoft.com/office/2006/metadata/properties/metaAttributes" ct:_="" ma:_="" ma:contentTypeName="Document" ma:contentTypeID="0x010100F642A48BAD3CE544B2F8FC56E9895026" ma:contentTypeVersion="0" ma:contentTypeDescription="Een nieuw document maken." ma:contentTypeScope="" ma:versionID="744d44c6d0562537efa2278592667dcf">
  <xsd:schema xmlns:xsd="http://www.w3.org/2001/XMLSchema" xmlns:xs="http://www.w3.org/2001/XMLSchema" xmlns:p="http://schemas.microsoft.com/office/2006/metadata/properties" targetNamespace="http://schemas.microsoft.com/office/2006/metadata/properties" ma:root="true" ma:fieldsID="1978a156f712f99d6452530788f7ffe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3.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24.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25.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26.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27.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28.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29.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0.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1.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2.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3.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4.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35.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36.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37.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38.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39.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40.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41.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42.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43.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44.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45.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46.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47.xml><?xml version="1.0" encoding="utf-8"?>
<ns24:Sources xmlns:w="http://schemas.openxmlformats.org/wordprocessingml/2006/main" xmlns:m="http://schemas.openxmlformats.org/officeDocument/2006/math" xmlns:r="http://schemas.openxmlformats.org/officeDocument/2006/relationships" xmlns:wp="http://schemas.openxmlformats.org/drawingml/2006/wordprocessingDrawing" xmlns:a="http://schemas.openxmlformats.org/drawingml/2006/main" xmlns:ns6="http://schemas.openxmlformats.org/schemaLibrary/2006/main" xmlns:c="http://schemas.openxmlformats.org/drawingml/2006/chart" xmlns:ns8="http://schemas.openxmlformats.org/drawingml/2006/chartDrawing" xmlns:dgm="http://schemas.openxmlformats.org/drawingml/2006/diagram" xmlns:pic="http://schemas.openxmlformats.org/drawingml/2006/picture" xmlns:ns11="http://schemas.openxmlformats.org/drawingml/2006/spreadsheetDrawing" xmlns:dsp="http://schemas.microsoft.com/office/drawing/2008/diagram" xmlns:ns13="urn:schemas-microsoft-com:office:excel" xmlns:o="urn:schemas-microsoft-com:office:office" xmlns:v="urn:schemas-microsoft-com:vml" xmlns:w10="urn:schemas-microsoft-com:office:word" xmlns:ns17="urn:schemas-microsoft-com:office:powerpoint" xmlns:odx="http://opendope.org/xpaths" xmlns:odc="http://opendope.org/conditions" xmlns:odq="http://opendope.org/questions" xmlns:odi="http://opendope.org/components" xmlns:odgm="http://opendope.org/SmartArt/DataHierarchy" xmlns:ns24="http://schemas.openxmlformats.org/officeDocument/2006/bibliography" xmlns:ns25="http://schemas.openxmlformats.org/drawingml/2006/compatibility" xmlns:ns26="http://schemas.openxmlformats.org/drawingml/2006/lockedCanvas" SelectedStyle="\APA.XSL" StyleName="APA"/>
</file>

<file path=customXml/itemProps1.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2.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3.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4.xml><?xml version="1.0" encoding="utf-8"?>
<ds:datastoreItem xmlns:ds="http://schemas.openxmlformats.org/officeDocument/2006/customXml" ds:itemID="{0FCE0853-5EB6-42A0-A170-A05B387BA34C}">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637122A2-5480-473C-B77E-213318BB3A9F}">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6.xml><?xml version="1.0" encoding="utf-8"?>
<ds:datastoreItem xmlns:ds="http://schemas.openxmlformats.org/officeDocument/2006/customXml" ds:itemID="{86A6DE73-A62E-494A-A28D-E35D3E1FC112}">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7.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8.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9.xml><?xml version="1.0" encoding="utf-8"?>
<ds:datastoreItem xmlns:ds="http://schemas.openxmlformats.org/officeDocument/2006/customXml" ds:itemID="{6C510B66-A92F-40A5-B89F-40E494AD1ECD}">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10.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11.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12.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13.xml><?xml version="1.0" encoding="utf-8"?>
<ds:datastoreItem xmlns:ds="http://schemas.openxmlformats.org/officeDocument/2006/customXml" ds:itemID="{6F2636E2-4829-4D88-BCA7-7BF2BC5E5C10}">
  <ds:schemaRefs>
    <ds:schemaRef ds:uri="http://schemas.microsoft.com/sharepoint/v3/contenttype/forms"/>
  </ds:schemaRefs>
</ds:datastoreItem>
</file>

<file path=customXml/itemProps14.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15.xml><?xml version="1.0" encoding="utf-8"?>
<ds:datastoreItem xmlns:ds="http://schemas.openxmlformats.org/officeDocument/2006/customXml" ds:itemID="{294E188D-DDD7-43E3-B4F4-DA5306F39EEB}">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16.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17.xml><?xml version="1.0" encoding="utf-8"?>
<ds:datastoreItem xmlns:ds="http://schemas.openxmlformats.org/officeDocument/2006/customXml" ds:itemID="{42FA8BCC-7603-404D-902F-68BC4010E4DD}">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18.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19.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20.xml><?xml version="1.0" encoding="utf-8"?>
<ds:datastoreItem xmlns:ds="http://schemas.openxmlformats.org/officeDocument/2006/customXml" ds:itemID="{86343305-EA76-4F26-8EA9-8F5381973766}">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21.xml><?xml version="1.0" encoding="utf-8"?>
<ds:datastoreItem xmlns:ds="http://schemas.openxmlformats.org/officeDocument/2006/customXml" ds:itemID="{FD1630C1-2CFF-41A0-A81B-5AEA2E46859E}">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22.xml><?xml version="1.0" encoding="utf-8"?>
<ds:datastoreItem xmlns:ds="http://schemas.openxmlformats.org/officeDocument/2006/customXml" ds:itemID="{E6500655-C471-43C6-BEF5-3B961A757B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3.xml><?xml version="1.0" encoding="utf-8"?>
<ds:datastoreItem xmlns:ds="http://schemas.openxmlformats.org/officeDocument/2006/customXml" ds:itemID="{2F04C152-629C-4F44-B6D7-3539EEEC349C}">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24.xml><?xml version="1.0" encoding="utf-8"?>
<ds:datastoreItem xmlns:ds="http://schemas.openxmlformats.org/officeDocument/2006/customXml" ds:itemID="{68413069-157F-48DD-A5F6-F13C8200C012}">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25.xml><?xml version="1.0" encoding="utf-8"?>
<ds:datastoreItem xmlns:ds="http://schemas.openxmlformats.org/officeDocument/2006/customXml" ds:itemID="{E06A1840-7E9B-476F-A538-5F535E56A30F}">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26.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27.xml><?xml version="1.0" encoding="utf-8"?>
<ds:datastoreItem xmlns:ds="http://schemas.openxmlformats.org/officeDocument/2006/customXml" ds:itemID="{5C0A41D8-857A-44B5-A0ED-2069EB6EA423}">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28.xml><?xml version="1.0" encoding="utf-8"?>
<ds:datastoreItem xmlns:ds="http://schemas.openxmlformats.org/officeDocument/2006/customXml" ds:itemID="{FEB8E9F1-8D3C-4F10-901B-7DEDC9CA9544}">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29.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30.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31.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32.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33.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34.xml><?xml version="1.0" encoding="utf-8"?>
<ds:datastoreItem xmlns:ds="http://schemas.openxmlformats.org/officeDocument/2006/customXml" ds:itemID="{33B68A8A-5676-4398-8A54-E5BDF32B357C}">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35.xml><?xml version="1.0" encoding="utf-8"?>
<ds:datastoreItem xmlns:ds="http://schemas.openxmlformats.org/officeDocument/2006/customXml" ds:itemID="{03D9A160-2C07-4E0F-8704-BA2FF7756A6A}">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36.xml><?xml version="1.0" encoding="utf-8"?>
<ds:datastoreItem xmlns:ds="http://schemas.openxmlformats.org/officeDocument/2006/customXml" ds:itemID="{58E7BBE8-D0EE-4237-B618-5E5540C6F54C}">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37.xml><?xml version="1.0" encoding="utf-8"?>
<ds:datastoreItem xmlns:ds="http://schemas.openxmlformats.org/officeDocument/2006/customXml" ds:itemID="{54F73673-B7C2-416A-A282-51DD56214E7A}">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38.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39.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40.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41.xml><?xml version="1.0" encoding="utf-8"?>
<ds:datastoreItem xmlns:ds="http://schemas.openxmlformats.org/officeDocument/2006/customXml" ds:itemID="{1F219C8C-DDF8-46D6-BF10-946B62B7D572}">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42.xml><?xml version="1.0" encoding="utf-8"?>
<ds:datastoreItem xmlns:ds="http://schemas.openxmlformats.org/officeDocument/2006/customXml" ds:itemID="{0CBA6D04-0450-4078-8637-F8A71611FE31}">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43.xml><?xml version="1.0" encoding="utf-8"?>
<ds:datastoreItem xmlns:ds="http://schemas.openxmlformats.org/officeDocument/2006/customXml" ds:itemID="{3EF18877-F198-4DCE-B66B-93BFC1E53FB1}">
  <ds:schemaRefs>
    <ds:schemaRef ds:uri="http://schemas.microsoft.com/office/2006/customDocumentInformationPanel"/>
  </ds:schemaRefs>
</ds:datastoreItem>
</file>

<file path=customXml/itemProps44.xml><?xml version="1.0" encoding="utf-8"?>
<ds:datastoreItem xmlns:ds="http://schemas.openxmlformats.org/officeDocument/2006/customXml" ds:itemID="{9A5DE9DB-5B38-42D4-B5EF-3889A4EA7399}">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45.xml><?xml version="1.0" encoding="utf-8"?>
<ds:datastoreItem xmlns:ds="http://schemas.openxmlformats.org/officeDocument/2006/customXml" ds:itemID="{F636A630-9987-4754-AB5A-854A9EDEE082}">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46.xml><?xml version="1.0" encoding="utf-8"?>
<ds:datastoreItem xmlns:ds="http://schemas.openxmlformats.org/officeDocument/2006/customXml" ds:itemID="{10C7456B-62B9-46BC-8C50-2618612E0D48}">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47.xml><?xml version="1.0" encoding="utf-8"?>
<ds:datastoreItem xmlns:ds="http://schemas.openxmlformats.org/officeDocument/2006/customXml" ds:itemID="{6BA5EAC7-B852-40D1-8E95-4A43ED7F2EAC}">
  <ds:schemaRefs>
    <ds:schemaRef ds:uri="http://schemas.openxmlformats.org/wordprocessingml/2006/main"/>
    <ds:schemaRef ds:uri="http://schemas.openxmlformats.org/officeDocument/2006/math"/>
    <ds:schemaRef ds:uri="http://schemas.openxmlformats.org/officeDocument/2006/relationships"/>
    <ds:schemaRef ds:uri="http://schemas.openxmlformats.org/drawingml/2006/wordprocessingDrawing"/>
    <ds:schemaRef ds:uri="http://schemas.openxmlformats.org/drawingml/2006/main"/>
    <ds:schemaRef ds:uri="http://schemas.openxmlformats.org/schemaLibrary/2006/main"/>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opendope.org/xpaths"/>
    <ds:schemaRef ds:uri="http://opendope.org/conditions"/>
    <ds:schemaRef ds:uri="http://opendope.org/question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6</Pages>
  <Words>2342</Words>
  <Characters>12883</Characters>
  <Application>Microsoft Office Word</Application>
  <DocSecurity>0</DocSecurity>
  <Lines>107</Lines>
  <Paragraphs>30</Paragraphs>
  <ScaleCrop>false</ScaleCrop>
  <HeadingPairs>
    <vt:vector size="2" baseType="variant">
      <vt:variant>
        <vt:lpstr>Titel</vt:lpstr>
      </vt:variant>
      <vt:variant>
        <vt:i4>1</vt:i4>
      </vt:variant>
    </vt:vector>
  </HeadingPairs>
  <TitlesOfParts>
    <vt:vector size="1" baseType="lpstr">
      <vt:lpstr>-</vt:lpstr>
    </vt:vector>
  </TitlesOfParts>
  <Company>Capgemini Nederland B.V. / D76</Company>
  <LinksUpToDate>false</LinksUpToDate>
  <CharactersWithSpaces>15195</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creator>-</dc:creator>
  <cp:lastModifiedBy>Geert van den Biggelaar</cp:lastModifiedBy>
  <cp:revision>2</cp:revision>
  <cp:lastPrinted>2019-10-08T06:19:00Z</cp:lastPrinted>
  <dcterms:created xsi:type="dcterms:W3CDTF">2019-10-09T08:57:00Z</dcterms:created>
  <dcterms:modified xsi:type="dcterms:W3CDTF">2019-10-09T08:57:00Z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UTHOR_ID">
    <vt:lpwstr>VerbogtC</vt:lpwstr>
  </property>
  <property fmtid="{D5CDD505-2E9C-101B-9397-08002B2CF9AE}" pid="3" name="A_ADRES">
    <vt:lpwstr>De Voorzitter van de Tweede Kamer
der Staten-Generaal
Binnenhof 4
2513 AA DEN HAAG</vt:lpwstr>
  </property>
  <property fmtid="{D5CDD505-2E9C-101B-9397-08002B2CF9AE}" pid="4" name="A_DEP_NAAM">
    <vt:lpwstr>LNV</vt:lpwstr>
  </property>
  <property fmtid="{D5CDD505-2E9C-101B-9397-08002B2CF9AE}" pid="5" name="A_DOC_RICHTING_ID">
    <vt:lpwstr>Uitgaand</vt:lpwstr>
  </property>
  <property fmtid="{D5CDD505-2E9C-101B-9397-08002B2CF9AE}" pid="6" name="A_KENMERK">
    <vt:lpwstr/>
  </property>
  <property fmtid="{D5CDD505-2E9C-101B-9397-08002B2CF9AE}" pid="7" name="DOCNAME">
    <vt:lpwstr>Actualisering forfaitaire excretienormen</vt:lpwstr>
  </property>
  <property fmtid="{D5CDD505-2E9C-101B-9397-08002B2CF9AE}" pid="8" name="documentId">
    <vt:lpwstr>19217171</vt:lpwstr>
  </property>
  <property fmtid="{D5CDD505-2E9C-101B-9397-08002B2CF9AE}" pid="9" name="RegisterInEdocs">
    <vt:bool>true</vt:bool>
  </property>
  <property fmtid="{D5CDD505-2E9C-101B-9397-08002B2CF9AE}" pid="10" name="TYPE_ID">
    <vt:lpwstr>Brief</vt:lpwstr>
  </property>
  <property fmtid="{D5CDD505-2E9C-101B-9397-08002B2CF9AE}" pid="11" name="ContentTypeId">
    <vt:lpwstr>0x010100F642A48BAD3CE544B2F8FC56E9895026</vt:lpwstr>
  </property>
</Properties>
</file>